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24"/>
  </p:notesMasterIdLst>
  <p:handoutMasterIdLst>
    <p:handoutMasterId r:id="rId25"/>
  </p:handoutMasterIdLst>
  <p:sldIdLst>
    <p:sldId id="256" r:id="rId2"/>
    <p:sldId id="261" r:id="rId3"/>
    <p:sldId id="258" r:id="rId4"/>
    <p:sldId id="257" r:id="rId5"/>
    <p:sldId id="281" r:id="rId6"/>
    <p:sldId id="259" r:id="rId7"/>
    <p:sldId id="262" r:id="rId8"/>
    <p:sldId id="268" r:id="rId9"/>
    <p:sldId id="283" r:id="rId10"/>
    <p:sldId id="265" r:id="rId11"/>
    <p:sldId id="266" r:id="rId12"/>
    <p:sldId id="270" r:id="rId13"/>
    <p:sldId id="264" r:id="rId14"/>
    <p:sldId id="271" r:id="rId15"/>
    <p:sldId id="269" r:id="rId16"/>
    <p:sldId id="272" r:id="rId17"/>
    <p:sldId id="274" r:id="rId18"/>
    <p:sldId id="275" r:id="rId19"/>
    <p:sldId id="277" r:id="rId20"/>
    <p:sldId id="279" r:id="rId21"/>
    <p:sldId id="260" r:id="rId22"/>
    <p:sldId id="282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80"/>
    <a:srgbClr val="0000FF"/>
    <a:srgbClr val="996633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51" autoAdjust="0"/>
    <p:restoredTop sz="90640" autoAdjust="0"/>
  </p:normalViewPr>
  <p:slideViewPr>
    <p:cSldViewPr snapToGrid="0" snapToObjects="1">
      <p:cViewPr>
        <p:scale>
          <a:sx n="100" d="100"/>
          <a:sy n="100" d="100"/>
        </p:scale>
        <p:origin x="-400" y="-20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notesMaster" Target="notesMasters/notesMaster1.xml"/><Relationship Id="rId25" Type="http://schemas.openxmlformats.org/officeDocument/2006/relationships/handoutMaster" Target="handoutMasters/handoutMaster1.xml"/><Relationship Id="rId26" Type="http://schemas.openxmlformats.org/officeDocument/2006/relationships/printerSettings" Target="printerSettings/printerSettings1.bin"/><Relationship Id="rId27" Type="http://schemas.openxmlformats.org/officeDocument/2006/relationships/presProps" Target="presProps.xml"/><Relationship Id="rId28" Type="http://schemas.openxmlformats.org/officeDocument/2006/relationships/viewProps" Target="viewProps.xml"/><Relationship Id="rId29" Type="http://schemas.openxmlformats.org/officeDocument/2006/relationships/theme" Target="theme/theme1.xml"/><Relationship Id="rId3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E79B8F-F946-5645-B1A5-08A8D64B6332}" type="datetime1">
              <a:rPr lang="nl-NL" smtClean="0"/>
              <a:t>07-11-14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0B4A60-EEDA-2947-B384-D418F1698CC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496082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7A9860-4836-5148-AFC4-8D03B0788264}" type="datetime1">
              <a:rPr lang="nl-NL" smtClean="0"/>
              <a:t>07-11-14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B67F3B-825B-9142-AF93-CDB9164DF4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533769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B67F3B-825B-9142-AF93-CDB9164DF4E8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16215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x-none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x-none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x-none" smtClean="0"/>
              <a:t>14-11-2013</a:t>
            </a:r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Leespoli, Tiel</a:t>
            </a:r>
            <a:endParaRPr kumimoji="0"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t>‹#›</a:t>
            </a:fld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x-none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x-none" smtClean="0"/>
              <a:t>Click to edit Master text styles</a:t>
            </a:r>
          </a:p>
          <a:p>
            <a:pPr lvl="1" eaLnBrk="1" latinLnBrk="0" hangingPunct="1"/>
            <a:r>
              <a:rPr lang="x-none" smtClean="0"/>
              <a:t>Second level</a:t>
            </a:r>
          </a:p>
          <a:p>
            <a:pPr lvl="2" eaLnBrk="1" latinLnBrk="0" hangingPunct="1"/>
            <a:r>
              <a:rPr lang="x-none" smtClean="0"/>
              <a:t>Third level</a:t>
            </a:r>
          </a:p>
          <a:p>
            <a:pPr lvl="3" eaLnBrk="1" latinLnBrk="0" hangingPunct="1"/>
            <a:r>
              <a:rPr lang="x-none" smtClean="0"/>
              <a:t>Fourth level</a:t>
            </a:r>
          </a:p>
          <a:p>
            <a:pPr lvl="4" eaLnBrk="1" latinLnBrk="0" hangingPunct="1"/>
            <a:r>
              <a:rPr lang="x-none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x-none" smtClean="0"/>
              <a:t>14-11-2013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Leespoli, Tiel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x-none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x-none" smtClean="0"/>
              <a:t>Click to edit Master text styles</a:t>
            </a:r>
          </a:p>
          <a:p>
            <a:pPr lvl="1" eaLnBrk="1" latinLnBrk="0" hangingPunct="1"/>
            <a:r>
              <a:rPr lang="x-none" smtClean="0"/>
              <a:t>Second level</a:t>
            </a:r>
          </a:p>
          <a:p>
            <a:pPr lvl="2" eaLnBrk="1" latinLnBrk="0" hangingPunct="1"/>
            <a:r>
              <a:rPr lang="x-none" smtClean="0"/>
              <a:t>Third level</a:t>
            </a:r>
          </a:p>
          <a:p>
            <a:pPr lvl="3" eaLnBrk="1" latinLnBrk="0" hangingPunct="1"/>
            <a:r>
              <a:rPr lang="x-none" smtClean="0"/>
              <a:t>Fourth level</a:t>
            </a:r>
          </a:p>
          <a:p>
            <a:pPr lvl="4" eaLnBrk="1" latinLnBrk="0" hangingPunct="1"/>
            <a:r>
              <a:rPr lang="x-none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x-none" smtClean="0"/>
              <a:t>14-11-2013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Leespoli, Tiel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x-none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x-none" smtClean="0"/>
              <a:t>Click to edit Master text styles</a:t>
            </a:r>
          </a:p>
          <a:p>
            <a:pPr lvl="1" eaLnBrk="1" latinLnBrk="0" hangingPunct="1"/>
            <a:r>
              <a:rPr lang="x-none" smtClean="0"/>
              <a:t>Second level</a:t>
            </a:r>
          </a:p>
          <a:p>
            <a:pPr lvl="2" eaLnBrk="1" latinLnBrk="0" hangingPunct="1"/>
            <a:r>
              <a:rPr lang="x-none" smtClean="0"/>
              <a:t>Third level</a:t>
            </a:r>
          </a:p>
          <a:p>
            <a:pPr lvl="3" eaLnBrk="1" latinLnBrk="0" hangingPunct="1"/>
            <a:r>
              <a:rPr lang="x-none" smtClean="0"/>
              <a:t>Fourth level</a:t>
            </a:r>
          </a:p>
          <a:p>
            <a:pPr lvl="4" eaLnBrk="1" latinLnBrk="0" hangingPunct="1"/>
            <a:r>
              <a:rPr lang="x-none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x-none" smtClean="0"/>
              <a:t>14-11-2013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Leespoli, Tiel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x-none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x-none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x-none" smtClean="0"/>
              <a:t>14-11-2013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Leespoli, Tiel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t>‹#›</a:t>
            </a:fld>
            <a:endParaRPr kumimoji="0"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x-none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x-none" smtClean="0"/>
              <a:t>Click to edit Master text styles</a:t>
            </a:r>
          </a:p>
          <a:p>
            <a:pPr lvl="1" eaLnBrk="1" latinLnBrk="0" hangingPunct="1"/>
            <a:r>
              <a:rPr lang="x-none" smtClean="0"/>
              <a:t>Second level</a:t>
            </a:r>
          </a:p>
          <a:p>
            <a:pPr lvl="2" eaLnBrk="1" latinLnBrk="0" hangingPunct="1"/>
            <a:r>
              <a:rPr lang="x-none" smtClean="0"/>
              <a:t>Third level</a:t>
            </a:r>
          </a:p>
          <a:p>
            <a:pPr lvl="3" eaLnBrk="1" latinLnBrk="0" hangingPunct="1"/>
            <a:r>
              <a:rPr lang="x-none" smtClean="0"/>
              <a:t>Fourth level</a:t>
            </a:r>
          </a:p>
          <a:p>
            <a:pPr lvl="4" eaLnBrk="1" latinLnBrk="0" hangingPunct="1"/>
            <a:r>
              <a:rPr lang="x-none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x-none" smtClean="0"/>
              <a:t>Click to edit Master text styles</a:t>
            </a:r>
          </a:p>
          <a:p>
            <a:pPr lvl="1" eaLnBrk="1" latinLnBrk="0" hangingPunct="1"/>
            <a:r>
              <a:rPr lang="x-none" smtClean="0"/>
              <a:t>Second level</a:t>
            </a:r>
          </a:p>
          <a:p>
            <a:pPr lvl="2" eaLnBrk="1" latinLnBrk="0" hangingPunct="1"/>
            <a:r>
              <a:rPr lang="x-none" smtClean="0"/>
              <a:t>Third level</a:t>
            </a:r>
          </a:p>
          <a:p>
            <a:pPr lvl="3" eaLnBrk="1" latinLnBrk="0" hangingPunct="1"/>
            <a:r>
              <a:rPr lang="x-none" smtClean="0"/>
              <a:t>Fourth level</a:t>
            </a:r>
          </a:p>
          <a:p>
            <a:pPr lvl="4" eaLnBrk="1" latinLnBrk="0" hangingPunct="1"/>
            <a:r>
              <a:rPr lang="x-none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x-none" smtClean="0"/>
              <a:t>14-11-2013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Leespoli, Tiel</a:t>
            </a:r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x-none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x-none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x-none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x-none" smtClean="0"/>
              <a:t>Click to edit Master text styles</a:t>
            </a:r>
          </a:p>
          <a:p>
            <a:pPr lvl="1" eaLnBrk="1" latinLnBrk="0" hangingPunct="1"/>
            <a:r>
              <a:rPr lang="x-none" smtClean="0"/>
              <a:t>Second level</a:t>
            </a:r>
          </a:p>
          <a:p>
            <a:pPr lvl="2" eaLnBrk="1" latinLnBrk="0" hangingPunct="1"/>
            <a:r>
              <a:rPr lang="x-none" smtClean="0"/>
              <a:t>Third level</a:t>
            </a:r>
          </a:p>
          <a:p>
            <a:pPr lvl="3" eaLnBrk="1" latinLnBrk="0" hangingPunct="1"/>
            <a:r>
              <a:rPr lang="x-none" smtClean="0"/>
              <a:t>Fourth level</a:t>
            </a:r>
          </a:p>
          <a:p>
            <a:pPr lvl="4" eaLnBrk="1" latinLnBrk="0" hangingPunct="1"/>
            <a:r>
              <a:rPr lang="x-none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x-none" smtClean="0"/>
              <a:t>Click to edit Master text styles</a:t>
            </a:r>
          </a:p>
          <a:p>
            <a:pPr lvl="1" eaLnBrk="1" latinLnBrk="0" hangingPunct="1"/>
            <a:r>
              <a:rPr lang="x-none" smtClean="0"/>
              <a:t>Second level</a:t>
            </a:r>
          </a:p>
          <a:p>
            <a:pPr lvl="2" eaLnBrk="1" latinLnBrk="0" hangingPunct="1"/>
            <a:r>
              <a:rPr lang="x-none" smtClean="0"/>
              <a:t>Third level</a:t>
            </a:r>
          </a:p>
          <a:p>
            <a:pPr lvl="3" eaLnBrk="1" latinLnBrk="0" hangingPunct="1"/>
            <a:r>
              <a:rPr lang="x-none" smtClean="0"/>
              <a:t>Fourth level</a:t>
            </a:r>
          </a:p>
          <a:p>
            <a:pPr lvl="4" eaLnBrk="1" latinLnBrk="0" hangingPunct="1"/>
            <a:r>
              <a:rPr lang="x-none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x-none" smtClean="0"/>
              <a:t>14-11-2013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Leespoli, Tiel</a:t>
            </a:r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x-none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x-none" smtClean="0"/>
              <a:t>14-11-2013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Leespoli, Tiel</a:t>
            </a:r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x-none" smtClean="0"/>
              <a:t>14-11-2013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Leespoli, Tiel</a:t>
            </a:r>
            <a:endParaRPr kumimoji="0"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t>‹#›</a:t>
            </a:fld>
            <a:endParaRPr kumimoji="0"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x-none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x-non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x-none" smtClean="0"/>
              <a:t>Click to edit Master text styles</a:t>
            </a:r>
          </a:p>
          <a:p>
            <a:pPr lvl="1" eaLnBrk="1" latinLnBrk="0" hangingPunct="1"/>
            <a:r>
              <a:rPr lang="x-none" smtClean="0"/>
              <a:t>Second level</a:t>
            </a:r>
          </a:p>
          <a:p>
            <a:pPr lvl="2" eaLnBrk="1" latinLnBrk="0" hangingPunct="1"/>
            <a:r>
              <a:rPr lang="x-none" smtClean="0"/>
              <a:t>Third level</a:t>
            </a:r>
          </a:p>
          <a:p>
            <a:pPr lvl="3" eaLnBrk="1" latinLnBrk="0" hangingPunct="1"/>
            <a:r>
              <a:rPr lang="x-none" smtClean="0"/>
              <a:t>Fourth level</a:t>
            </a:r>
          </a:p>
          <a:p>
            <a:pPr lvl="4" eaLnBrk="1" latinLnBrk="0" hangingPunct="1"/>
            <a:r>
              <a:rPr lang="x-none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x-none" smtClean="0"/>
              <a:t>14-11-2013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Leespoli, Tiel</a:t>
            </a:r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x-none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x-none" smtClean="0"/>
              <a:t>14-11-2013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Leespoli, Tiel</a:t>
            </a:r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t>‹#›</a:t>
            </a:fld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x-none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9" name="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x-none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x-none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x-none" smtClean="0"/>
              <a:t>Click to edit Master text styles</a:t>
            </a:r>
          </a:p>
          <a:p>
            <a:pPr lvl="1" eaLnBrk="1" latinLnBrk="0" hangingPunct="1"/>
            <a:r>
              <a:rPr kumimoji="0" lang="x-none" smtClean="0"/>
              <a:t>Second level</a:t>
            </a:r>
          </a:p>
          <a:p>
            <a:pPr lvl="2" eaLnBrk="1" latinLnBrk="0" hangingPunct="1"/>
            <a:r>
              <a:rPr kumimoji="0" lang="x-none" smtClean="0"/>
              <a:t>Third level</a:t>
            </a:r>
          </a:p>
          <a:p>
            <a:pPr lvl="3" eaLnBrk="1" latinLnBrk="0" hangingPunct="1"/>
            <a:r>
              <a:rPr kumimoji="0" lang="x-none" smtClean="0"/>
              <a:t>Fourth level</a:t>
            </a:r>
          </a:p>
          <a:p>
            <a:pPr lvl="4" eaLnBrk="1" latinLnBrk="0" hangingPunct="1"/>
            <a:r>
              <a:rPr kumimoji="0" lang="x-none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pPr algn="r" eaLnBrk="1" latinLnBrk="0" hangingPunct="1"/>
            <a:r>
              <a:rPr lang="x-none" smtClean="0"/>
              <a:t>14-11-2013</a:t>
            </a:r>
            <a:endParaRPr lang="en-US" sz="1200">
              <a:solidFill>
                <a:schemeClr val="bg2">
                  <a:shade val="50000"/>
                </a:schemeClr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z="1200" smtClean="0">
                <a:solidFill>
                  <a:schemeClr val="bg2">
                    <a:shade val="50000"/>
                  </a:schemeClr>
                </a:solidFill>
                <a:effectLst/>
              </a:rPr>
              <a:t>Leespoli, Tiel</a:t>
            </a:r>
            <a:endParaRPr kumimoji="0"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 algn="ctr" eaLnBrk="1" latinLnBrk="0" hangingPunct="1"/>
            <a:fld id="{6294C92D-0306-4E69-9CD3-20855E849650}" type="slidenum">
              <a:rPr kumimoji="0" lang="en-US" smtClean="0"/>
              <a:t>‹#›</a:t>
            </a:fld>
            <a:endParaRPr kumimoji="0"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hyperlink" Target="http://www.annabosman.eu" TargetMode="Externa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38960" y="844648"/>
            <a:ext cx="6250940" cy="933352"/>
          </a:xfrm>
        </p:spPr>
        <p:txBody>
          <a:bodyPr>
            <a:normAutofit/>
          </a:bodyPr>
          <a:lstStyle/>
          <a:p>
            <a:r>
              <a:rPr lang="nl-NL" sz="3600" b="1" noProof="0" dirty="0" smtClean="0"/>
              <a:t>Hoe toets je spellingkennis?</a:t>
            </a:r>
            <a:endParaRPr lang="nl-NL" sz="3600" b="1" noProof="0" dirty="0"/>
          </a:p>
        </p:txBody>
      </p:sp>
      <p:sp>
        <p:nvSpPr>
          <p:cNvPr id="6" name="TextBox 5"/>
          <p:cNvSpPr txBox="1"/>
          <p:nvPr/>
        </p:nvSpPr>
        <p:spPr>
          <a:xfrm>
            <a:off x="2321574" y="4762232"/>
            <a:ext cx="542542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dirty="0" smtClean="0">
                <a:solidFill>
                  <a:srgbClr val="660066"/>
                </a:solidFill>
              </a:rPr>
              <a:t>Anna </a:t>
            </a:r>
            <a:r>
              <a:rPr lang="nl-NL" dirty="0">
                <a:solidFill>
                  <a:srgbClr val="660066"/>
                </a:solidFill>
              </a:rPr>
              <a:t>M.T. </a:t>
            </a:r>
            <a:r>
              <a:rPr lang="nl-NL" dirty="0" smtClean="0">
                <a:solidFill>
                  <a:srgbClr val="660066"/>
                </a:solidFill>
              </a:rPr>
              <a:t>Bosman</a:t>
            </a:r>
          </a:p>
          <a:p>
            <a:pPr algn="ctr"/>
            <a:r>
              <a:rPr lang="nl-NL" dirty="0" smtClean="0">
                <a:solidFill>
                  <a:srgbClr val="660066"/>
                </a:solidFill>
              </a:rPr>
              <a:t>Radboud Universiteit Nijmegen</a:t>
            </a:r>
            <a:endParaRPr lang="nl-NL" dirty="0">
              <a:solidFill>
                <a:srgbClr val="660066"/>
              </a:solidFill>
            </a:endParaRPr>
          </a:p>
          <a:p>
            <a:pPr algn="ctr"/>
            <a:endParaRPr lang="nl-NL" dirty="0">
              <a:solidFill>
                <a:srgbClr val="660066"/>
              </a:solidFill>
            </a:endParaRPr>
          </a:p>
          <a:p>
            <a:pPr marL="26988" algn="ctr"/>
            <a:r>
              <a:rPr lang="nl-NL" dirty="0">
                <a:solidFill>
                  <a:srgbClr val="320E04"/>
                </a:solidFill>
                <a:latin typeface="Gill Sans MT" charset="0"/>
                <a:ea typeface="ＭＳ Ｐゴシック" charset="0"/>
                <a:cs typeface="ＭＳ Ｐゴシック" charset="0"/>
                <a:hlinkClick r:id="rId2"/>
              </a:rPr>
              <a:t>www.annabosman.eu</a:t>
            </a:r>
            <a:endParaRPr lang="nl-NL" dirty="0">
              <a:solidFill>
                <a:srgbClr val="320E04"/>
              </a:solidFill>
              <a:latin typeface="Gill Sans MT" charset="0"/>
              <a:ea typeface="ＭＳ Ｐゴシック" charset="0"/>
              <a:cs typeface="ＭＳ Ｐゴシック" charset="0"/>
            </a:endParaRPr>
          </a:p>
          <a:p>
            <a:pPr marL="26988" algn="ctr"/>
            <a:r>
              <a:rPr lang="nl-NL" dirty="0" err="1">
                <a:solidFill>
                  <a:srgbClr val="320E04"/>
                </a:solidFill>
                <a:latin typeface="Gill Sans MT" charset="0"/>
                <a:ea typeface="ＭＳ Ｐゴシック" charset="0"/>
                <a:cs typeface="ＭＳ Ｐゴシック" charset="0"/>
              </a:rPr>
              <a:t>a.bosman@</a:t>
            </a:r>
            <a:r>
              <a:rPr lang="nl-NL" dirty="0" err="1" smtClean="0">
                <a:solidFill>
                  <a:srgbClr val="320E04"/>
                </a:solidFill>
                <a:latin typeface="Gill Sans MT" charset="0"/>
                <a:ea typeface="ＭＳ Ｐゴシック" charset="0"/>
                <a:cs typeface="ＭＳ Ｐゴシック" charset="0"/>
              </a:rPr>
              <a:t>pwo.ru.nl</a:t>
            </a:r>
            <a:endParaRPr lang="nl-NL" dirty="0">
              <a:solidFill>
                <a:srgbClr val="660066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87400" y="2390170"/>
            <a:ext cx="82042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" charset="0"/>
                <a:cs typeface="Arial" charset="0"/>
              </a:rPr>
              <a:t>Ter</a:t>
            </a:r>
            <a:r>
              <a:rPr lang="en-US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" charset="0"/>
                <a:cs typeface="Arial" charset="0"/>
              </a:rPr>
              <a:t> </a:t>
            </a:r>
            <a:r>
              <a:rPr lang="en-US" sz="2800" b="1" dirty="0" smtClean="0">
                <a:solidFill>
                  <a:srgbClr val="3366FF"/>
                </a:solidFill>
                <a:latin typeface="Arial" charset="0"/>
                <a:cs typeface="Arial" charset="0"/>
              </a:rPr>
              <a:t>ere</a:t>
            </a:r>
            <a:r>
              <a:rPr lang="en-US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" charset="0"/>
                <a:cs typeface="Arial" charset="0"/>
              </a:rPr>
              <a:t> </a:t>
            </a:r>
            <a:r>
              <a:rPr lang="en-US" sz="2800" b="1" dirty="0" smtClean="0">
                <a:solidFill>
                  <a:schemeClr val="accent2">
                    <a:lumMod val="75000"/>
                  </a:schemeClr>
                </a:solidFill>
                <a:latin typeface="Arial" charset="0"/>
                <a:cs typeface="Arial" charset="0"/>
              </a:rPr>
              <a:t>van</a:t>
            </a:r>
            <a:r>
              <a:rPr lang="en-US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" charset="0"/>
                <a:cs typeface="Arial" charset="0"/>
              </a:rPr>
              <a:t> </a:t>
            </a:r>
            <a:r>
              <a:rPr lang="en-US" sz="2800" b="1" dirty="0" err="1" smtClean="0">
                <a:solidFill>
                  <a:srgbClr val="008000"/>
                </a:solidFill>
                <a:latin typeface="Arial" charset="0"/>
                <a:cs typeface="Arial" charset="0"/>
              </a:rPr>
              <a:t>onze</a:t>
            </a:r>
            <a:r>
              <a:rPr lang="en-US" sz="2800" b="1" dirty="0" smtClean="0">
                <a:solidFill>
                  <a:srgbClr val="008000"/>
                </a:solidFill>
                <a:latin typeface="Arial" charset="0"/>
                <a:cs typeface="Arial" charset="0"/>
              </a:rPr>
              <a:t> </a:t>
            </a:r>
            <a:r>
              <a:rPr lang="en-US" sz="2800" b="1" dirty="0" err="1" smtClean="0">
                <a:solidFill>
                  <a:srgbClr val="FF00FF"/>
                </a:solidFill>
                <a:latin typeface="Arial" charset="0"/>
                <a:cs typeface="Arial" charset="0"/>
              </a:rPr>
              <a:t>zeer</a:t>
            </a:r>
            <a:r>
              <a:rPr lang="en-US" sz="2800" b="1" dirty="0" smtClean="0">
                <a:solidFill>
                  <a:srgbClr val="FF00FF"/>
                </a:solidFill>
                <a:latin typeface="Arial" charset="0"/>
                <a:cs typeface="Arial" charset="0"/>
              </a:rPr>
              <a:t> </a:t>
            </a:r>
            <a:r>
              <a:rPr lang="en-US" sz="2800" b="1" dirty="0" err="1" smtClean="0">
                <a:solidFill>
                  <a:srgbClr val="996633"/>
                </a:solidFill>
                <a:latin typeface="Arial" charset="0"/>
                <a:cs typeface="Arial" charset="0"/>
              </a:rPr>
              <a:t>gewaardeerde</a:t>
            </a:r>
            <a:r>
              <a:rPr lang="en-US" sz="2800" b="1" dirty="0" smtClean="0">
                <a:solidFill>
                  <a:srgbClr val="996633"/>
                </a:solidFill>
                <a:latin typeface="Arial" charset="0"/>
                <a:cs typeface="Arial" charset="0"/>
              </a:rPr>
              <a:t> </a:t>
            </a:r>
            <a:r>
              <a:rPr lang="en-US" sz="2800" b="1" dirty="0" err="1" smtClean="0">
                <a:solidFill>
                  <a:srgbClr val="FFFF00"/>
                </a:solidFill>
                <a:latin typeface="Arial" charset="0"/>
                <a:cs typeface="Arial" charset="0"/>
              </a:rPr>
              <a:t>collega</a:t>
            </a:r>
            <a:r>
              <a:rPr lang="en-US" sz="2800" b="1" dirty="0" smtClean="0">
                <a:solidFill>
                  <a:srgbClr val="FFFF00"/>
                </a:solidFill>
                <a:latin typeface="Arial" charset="0"/>
                <a:cs typeface="Arial" charset="0"/>
              </a:rPr>
              <a:t> </a:t>
            </a:r>
          </a:p>
          <a:p>
            <a:pPr algn="ctr"/>
            <a:r>
              <a:rPr lang="en-US" sz="2800" b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prof.</a:t>
            </a:r>
            <a:r>
              <a:rPr lang="en-US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" charset="0"/>
                <a:cs typeface="Arial" charset="0"/>
              </a:rPr>
              <a:t> </a:t>
            </a:r>
            <a:r>
              <a:rPr lang="en-US" sz="2800" b="1" dirty="0" smtClean="0">
                <a:solidFill>
                  <a:srgbClr val="0000FF"/>
                </a:solidFill>
                <a:latin typeface="Arial" charset="0"/>
                <a:cs typeface="Arial" charset="0"/>
              </a:rPr>
              <a:t>dr.</a:t>
            </a:r>
            <a:r>
              <a:rPr lang="en-US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" charset="0"/>
                <a:cs typeface="Arial" charset="0"/>
              </a:rPr>
              <a:t> </a:t>
            </a:r>
            <a:r>
              <a:rPr lang="en-US" sz="2800" b="1" dirty="0" err="1" smtClean="0">
                <a:solidFill>
                  <a:srgbClr val="800080"/>
                </a:solidFill>
                <a:latin typeface="Arial" charset="0"/>
                <a:cs typeface="Arial" charset="0"/>
              </a:rPr>
              <a:t>Kees</a:t>
            </a:r>
            <a:r>
              <a:rPr lang="en-US" sz="2800" b="1" dirty="0" smtClean="0">
                <a:solidFill>
                  <a:srgbClr val="800080"/>
                </a:solidFill>
                <a:latin typeface="Arial" charset="0"/>
                <a:cs typeface="Arial" charset="0"/>
              </a:rPr>
              <a:t> </a:t>
            </a:r>
            <a:r>
              <a:rPr lang="en-US" sz="2800" b="1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Arial" charset="0"/>
                <a:cs typeface="Arial" charset="0"/>
              </a:rPr>
              <a:t>van</a:t>
            </a:r>
            <a:r>
              <a:rPr lang="en-US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" charset="0"/>
                <a:cs typeface="Arial" charset="0"/>
              </a:rPr>
              <a:t> </a:t>
            </a:r>
            <a:r>
              <a:rPr lang="en-US" sz="2800" b="1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Arial" charset="0"/>
                <a:cs typeface="Arial" charset="0"/>
              </a:rPr>
              <a:t>den</a:t>
            </a:r>
            <a:r>
              <a:rPr lang="en-US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" charset="0"/>
                <a:cs typeface="Arial" charset="0"/>
              </a:rPr>
              <a:t> </a:t>
            </a:r>
            <a:r>
              <a:rPr lang="en-US" sz="2800" b="1" dirty="0" err="1" smtClean="0">
                <a:solidFill>
                  <a:srgbClr val="008000"/>
                </a:solidFill>
                <a:latin typeface="Arial" charset="0"/>
                <a:cs typeface="Arial" charset="0"/>
              </a:rPr>
              <a:t>Bos</a:t>
            </a:r>
            <a:r>
              <a:rPr lang="en-US" sz="2800" b="1" dirty="0" smtClean="0">
                <a:solidFill>
                  <a:srgbClr val="008000"/>
                </a:solidFill>
                <a:latin typeface="Arial" charset="0"/>
                <a:cs typeface="Arial" charset="0"/>
              </a:rPr>
              <a:t>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416300" y="4026932"/>
            <a:ext cx="29144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Groningen, 7 </a:t>
            </a:r>
            <a:r>
              <a:rPr lang="en-US" dirty="0" err="1" smtClean="0"/>
              <a:t>november</a:t>
            </a:r>
            <a:r>
              <a:rPr lang="en-US" dirty="0" smtClean="0"/>
              <a:t> 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14510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3500" y="168276"/>
            <a:ext cx="7498080" cy="1143000"/>
          </a:xfrm>
        </p:spPr>
        <p:txBody>
          <a:bodyPr/>
          <a:lstStyle/>
          <a:p>
            <a:r>
              <a:rPr lang="en-US" dirty="0" smtClean="0"/>
              <a:t>Items M4 </a:t>
            </a:r>
            <a:r>
              <a:rPr lang="en-US" dirty="0" err="1" smtClean="0"/>
              <a:t>Kofschip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19227513"/>
              </p:ext>
            </p:extLst>
          </p:nvPr>
        </p:nvGraphicFramePr>
        <p:xfrm>
          <a:off x="1333500" y="1328738"/>
          <a:ext cx="7499352" cy="5191760"/>
        </p:xfrm>
        <a:graphic>
          <a:graphicData uri="http://schemas.openxmlformats.org/drawingml/2006/table">
            <a:tbl>
              <a:tblPr firstRow="1" bandRow="1">
                <a:tableStyleId>{FABFCF23-3B69-468F-B69F-88F6DE6A72F2}</a:tableStyleId>
              </a:tblPr>
              <a:tblGrid>
                <a:gridCol w="1409700"/>
                <a:gridCol w="1028700"/>
                <a:gridCol w="1092200"/>
                <a:gridCol w="406400"/>
                <a:gridCol w="1419680"/>
                <a:gridCol w="1071336"/>
                <a:gridCol w="1071336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Woord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Dictee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Woord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Dictee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nl-NL" sz="1800" dirty="0" err="1" smtClean="0">
                          <a:effectLst/>
                        </a:rPr>
                        <a:t>swak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</a:rPr>
                        <a:t>22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</a:rPr>
                        <a:t>83</a:t>
                      </a:r>
                      <a:endParaRPr lang="en-US" sz="18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nl-NL" sz="1800" dirty="0" err="1" smtClean="0">
                          <a:effectLst/>
                        </a:rPr>
                        <a:t>stangk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</a:rPr>
                        <a:t>100</a:t>
                      </a:r>
                      <a:endParaRPr lang="en-US" sz="18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</a:rPr>
                        <a:t>100</a:t>
                      </a:r>
                      <a:endParaRPr lang="en-US" sz="18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nl-NL" sz="1800" dirty="0" err="1" smtClean="0">
                          <a:effectLst/>
                        </a:rPr>
                        <a:t>sgherm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</a:rPr>
                        <a:t>94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</a:rPr>
                        <a:t>78</a:t>
                      </a:r>
                      <a:endParaRPr lang="en-US" sz="18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nl-NL" sz="1800" dirty="0" err="1" smtClean="0">
                          <a:effectLst/>
                        </a:rPr>
                        <a:t>dwijl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</a:rPr>
                        <a:t>72</a:t>
                      </a:r>
                      <a:endParaRPr lang="en-US" sz="18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</a:rPr>
                        <a:t>61</a:t>
                      </a:r>
                      <a:endParaRPr lang="en-US" sz="18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nl-NL" sz="1800" dirty="0" err="1" smtClean="0">
                          <a:effectLst/>
                        </a:rPr>
                        <a:t>zloep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</a:rPr>
                        <a:t>72</a:t>
                      </a:r>
                      <a:endParaRPr lang="en-US" sz="18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</a:rPr>
                        <a:t>94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nl-NL" sz="1800" dirty="0" smtClean="0">
                          <a:effectLst/>
                        </a:rPr>
                        <a:t>kor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</a:rPr>
                        <a:t>89</a:t>
                      </a:r>
                      <a:endParaRPr lang="en-US" sz="18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</a:rPr>
                        <a:t>89</a:t>
                      </a:r>
                      <a:endParaRPr lang="en-US" sz="18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nl-NL" sz="1800" dirty="0" err="1" smtClean="0">
                          <a:effectLst/>
                        </a:rPr>
                        <a:t>guluk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</a:rPr>
                        <a:t>72</a:t>
                      </a:r>
                      <a:endParaRPr lang="en-US" sz="18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</a:rPr>
                        <a:t>83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nl-NL" sz="1800" dirty="0" err="1" smtClean="0">
                          <a:effectLst/>
                        </a:rPr>
                        <a:t>golluf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</a:rPr>
                        <a:t>89</a:t>
                      </a:r>
                      <a:endParaRPr lang="en-US" sz="18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</a:rPr>
                        <a:t>100</a:t>
                      </a:r>
                      <a:endParaRPr lang="en-US" sz="18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nl-NL" sz="1800" dirty="0" err="1" smtClean="0">
                          <a:effectLst/>
                        </a:rPr>
                        <a:t>prooj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</a:rPr>
                        <a:t>83</a:t>
                      </a:r>
                      <a:endParaRPr lang="en-US" sz="18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</a:rPr>
                        <a:t>89</a:t>
                      </a:r>
                      <a:endParaRPr lang="en-US" sz="18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nl-NL" sz="1800" dirty="0" err="1" smtClean="0">
                          <a:effectLst/>
                        </a:rPr>
                        <a:t>sgans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</a:rPr>
                        <a:t>94</a:t>
                      </a:r>
                      <a:endParaRPr lang="en-US" sz="18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</a:rPr>
                        <a:t>89</a:t>
                      </a:r>
                      <a:endParaRPr lang="en-US" sz="18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nl-NL" sz="1800" dirty="0" err="1" smtClean="0">
                          <a:effectLst/>
                        </a:rPr>
                        <a:t>aarrecht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</a:rPr>
                        <a:t>78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</a:rPr>
                        <a:t>50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nl-NL" sz="1800" dirty="0" err="1" smtClean="0">
                          <a:effectLst/>
                        </a:rPr>
                        <a:t>deksol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</a:rPr>
                        <a:t>61</a:t>
                      </a:r>
                      <a:endParaRPr lang="en-US" sz="18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</a:rPr>
                        <a:t>78</a:t>
                      </a:r>
                      <a:endParaRPr lang="en-US" sz="18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nl-NL" sz="1800" dirty="0" err="1" smtClean="0">
                          <a:effectLst/>
                        </a:rPr>
                        <a:t>hont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</a:rPr>
                        <a:t>94</a:t>
                      </a:r>
                      <a:endParaRPr lang="en-US" sz="18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</a:rPr>
                        <a:t>100</a:t>
                      </a:r>
                      <a:endParaRPr lang="en-US" sz="18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nl-NL" sz="1800" dirty="0" err="1" smtClean="0">
                          <a:effectLst/>
                        </a:rPr>
                        <a:t>leist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</a:rPr>
                        <a:t>94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</a:rPr>
                        <a:t>94</a:t>
                      </a:r>
                      <a:endParaRPr lang="en-US" sz="18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nl-NL" sz="1800" dirty="0" err="1" smtClean="0">
                          <a:effectLst/>
                        </a:rPr>
                        <a:t>werrek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</a:rPr>
                        <a:t>94</a:t>
                      </a:r>
                      <a:endParaRPr lang="en-US" sz="18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</a:rPr>
                        <a:t>94</a:t>
                      </a:r>
                      <a:endParaRPr lang="en-US" sz="18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nl-NL" sz="1800" dirty="0" err="1" smtClean="0">
                          <a:effectLst/>
                        </a:rPr>
                        <a:t>goet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</a:rPr>
                        <a:t>50</a:t>
                      </a:r>
                      <a:endParaRPr lang="en-US" sz="18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</a:rPr>
                        <a:t>83</a:t>
                      </a:r>
                      <a:endParaRPr lang="en-US" sz="18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nl-NL" sz="1800" dirty="0" err="1" smtClean="0">
                          <a:effectLst/>
                        </a:rPr>
                        <a:t>lusju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</a:rPr>
                        <a:t>67</a:t>
                      </a:r>
                      <a:endParaRPr lang="en-US" sz="18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</a:rPr>
                        <a:t>94</a:t>
                      </a:r>
                      <a:endParaRPr lang="en-US" sz="18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nl-NL" sz="1800" dirty="0" smtClean="0">
                          <a:effectLst/>
                        </a:rPr>
                        <a:t>kwats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</a:rPr>
                        <a:t>89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</a:rPr>
                        <a:t>89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nl-NL" sz="1800" dirty="0" err="1" smtClean="0">
                          <a:effectLst/>
                        </a:rPr>
                        <a:t>flot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</a:rPr>
                        <a:t>44</a:t>
                      </a:r>
                      <a:endParaRPr lang="en-US" sz="18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</a:rPr>
                        <a:t>61</a:t>
                      </a:r>
                      <a:endParaRPr lang="en-US" sz="18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nl-NL" sz="1800" dirty="0" err="1" smtClean="0">
                          <a:effectLst/>
                        </a:rPr>
                        <a:t>bootocht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</a:rPr>
                        <a:t>61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</a:rPr>
                        <a:t>72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nl-NL" sz="1800" dirty="0" err="1" smtClean="0">
                          <a:effectLst/>
                        </a:rPr>
                        <a:t>zwaaj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</a:rPr>
                        <a:t>89</a:t>
                      </a:r>
                      <a:endParaRPr lang="en-US" sz="18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</a:rPr>
                        <a:t>100</a:t>
                      </a:r>
                      <a:endParaRPr lang="en-US" sz="18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nl-NL" sz="1800" dirty="0" err="1" smtClean="0">
                          <a:effectLst/>
                        </a:rPr>
                        <a:t>klangk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</a:rPr>
                        <a:t>94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</a:rPr>
                        <a:t>100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nl-NL" sz="1800" dirty="0" err="1" smtClean="0">
                          <a:effectLst/>
                        </a:rPr>
                        <a:t>klur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</a:rPr>
                        <a:t>89</a:t>
                      </a:r>
                      <a:endParaRPr lang="en-US" sz="18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</a:rPr>
                        <a:t>94</a:t>
                      </a:r>
                      <a:endParaRPr lang="en-US" sz="18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nl-NL" sz="1800" dirty="0" err="1" smtClean="0">
                          <a:effectLst/>
                        </a:rPr>
                        <a:t>poottje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</a:rPr>
                        <a:t>100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</a:rPr>
                        <a:t>67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nl-NL" sz="1800" dirty="0" err="1" smtClean="0">
                          <a:effectLst/>
                        </a:rPr>
                        <a:t>teroost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</a:rPr>
                        <a:t>83</a:t>
                      </a:r>
                      <a:endParaRPr lang="en-US" sz="18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</a:rPr>
                        <a:t>89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4C92D-0306-4E69-9CD3-20855E849650}" type="slidenum">
              <a:rPr kumimoji="0" lang="en-US" smtClean="0"/>
              <a:t>10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5479113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100" y="-4762"/>
            <a:ext cx="7498080" cy="919162"/>
          </a:xfrm>
        </p:spPr>
        <p:txBody>
          <a:bodyPr/>
          <a:lstStyle/>
          <a:p>
            <a:r>
              <a:rPr lang="en-US" dirty="0" smtClean="0"/>
              <a:t>Items M7 </a:t>
            </a:r>
            <a:r>
              <a:rPr lang="en-US" dirty="0" err="1" smtClean="0"/>
              <a:t>Wilhelminaschool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08579317"/>
              </p:ext>
            </p:extLst>
          </p:nvPr>
        </p:nvGraphicFramePr>
        <p:xfrm>
          <a:off x="1287780" y="914400"/>
          <a:ext cx="7612381" cy="5852160"/>
        </p:xfrm>
        <a:graphic>
          <a:graphicData uri="http://schemas.openxmlformats.org/drawingml/2006/table">
            <a:tbl>
              <a:tblPr firstRow="1" bandRow="1">
                <a:tableStyleId>{FABFCF23-3B69-468F-B69F-88F6DE6A72F2}</a:tableStyleId>
              </a:tblPr>
              <a:tblGrid>
                <a:gridCol w="1625600"/>
                <a:gridCol w="549366"/>
                <a:gridCol w="1368334"/>
                <a:gridCol w="330200"/>
                <a:gridCol w="1727200"/>
                <a:gridCol w="924198"/>
                <a:gridCol w="1087483"/>
              </a:tblGrid>
              <a:tr h="358775"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Woord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Dictee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Woord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Dictee</a:t>
                      </a:r>
                      <a:endParaRPr lang="en-US" dirty="0"/>
                    </a:p>
                  </a:txBody>
                  <a:tcPr/>
                </a:tc>
              </a:tr>
              <a:tr h="35877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err="1" smtClean="0">
                          <a:latin typeface="Calibri"/>
                          <a:cs typeface="Calibri"/>
                        </a:rPr>
                        <a:t>weikagent</a:t>
                      </a:r>
                      <a:r>
                        <a:rPr lang="en-US" sz="1800" dirty="0" smtClean="0">
                          <a:latin typeface="Calibri"/>
                          <a:cs typeface="Calibri"/>
                        </a:rPr>
                        <a:t> </a:t>
                      </a:r>
                      <a:endParaRPr lang="en-US" sz="18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  <a:latin typeface="Calibri"/>
                          <a:ea typeface="ＭＳ 明朝"/>
                          <a:cs typeface="Calibri"/>
                        </a:rPr>
                        <a:t>83</a:t>
                      </a:r>
                      <a:endParaRPr lang="en-US" sz="1800">
                        <a:effectLst/>
                        <a:latin typeface="Calibri"/>
                        <a:ea typeface="ＭＳ 明朝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  <a:latin typeface="Calibri"/>
                          <a:ea typeface="ＭＳ 明朝"/>
                          <a:cs typeface="Calibri"/>
                        </a:rPr>
                        <a:t>96</a:t>
                      </a:r>
                      <a:endParaRPr lang="en-US" sz="1800">
                        <a:effectLst/>
                        <a:latin typeface="Calibri"/>
                        <a:ea typeface="ＭＳ 明朝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endParaRPr lang="en-US" sz="180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err="1" smtClean="0">
                          <a:latin typeface="Calibri"/>
                          <a:cs typeface="Calibri"/>
                        </a:rPr>
                        <a:t>benouwd</a:t>
                      </a:r>
                      <a:endParaRPr lang="en-US" sz="18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  <a:latin typeface="Calibri"/>
                          <a:ea typeface="ＭＳ 明朝"/>
                          <a:cs typeface="Calibri"/>
                        </a:rPr>
                        <a:t>61</a:t>
                      </a:r>
                      <a:endParaRPr lang="en-US" sz="1800">
                        <a:effectLst/>
                        <a:latin typeface="Calibri"/>
                        <a:ea typeface="ＭＳ 明朝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  <a:latin typeface="Calibri"/>
                          <a:ea typeface="ＭＳ 明朝"/>
                          <a:cs typeface="Calibri"/>
                        </a:rPr>
                        <a:t>61</a:t>
                      </a:r>
                      <a:endParaRPr lang="en-US" sz="1800" dirty="0">
                        <a:effectLst/>
                        <a:latin typeface="Calibri"/>
                        <a:ea typeface="ＭＳ 明朝"/>
                        <a:cs typeface="Calibri"/>
                      </a:endParaRPr>
                    </a:p>
                  </a:txBody>
                  <a:tcPr marL="44450" marR="44450" marT="0" marB="0"/>
                </a:tc>
              </a:tr>
              <a:tr h="358775">
                <a:tc>
                  <a:txBody>
                    <a:bodyPr/>
                    <a:lstStyle/>
                    <a:p>
                      <a:r>
                        <a:rPr lang="en-US" sz="1800" dirty="0" err="1" smtClean="0">
                          <a:latin typeface="Calibri"/>
                          <a:cs typeface="Calibri"/>
                        </a:rPr>
                        <a:t>reportasje</a:t>
                      </a:r>
                      <a:endParaRPr lang="en-US" sz="18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  <a:latin typeface="Calibri"/>
                          <a:ea typeface="ＭＳ 明朝"/>
                          <a:cs typeface="Calibri"/>
                        </a:rPr>
                        <a:t>83</a:t>
                      </a:r>
                      <a:endParaRPr lang="en-US" sz="1800">
                        <a:effectLst/>
                        <a:latin typeface="Calibri"/>
                        <a:ea typeface="ＭＳ 明朝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  <a:latin typeface="Calibri"/>
                          <a:ea typeface="ＭＳ 明朝"/>
                          <a:cs typeface="Calibri"/>
                        </a:rPr>
                        <a:t>87</a:t>
                      </a:r>
                      <a:endParaRPr lang="en-US" sz="1800">
                        <a:effectLst/>
                        <a:latin typeface="Calibri"/>
                        <a:ea typeface="ＭＳ 明朝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endParaRPr lang="en-US" sz="180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err="1" smtClean="0">
                          <a:latin typeface="Calibri"/>
                          <a:cs typeface="Calibri"/>
                        </a:rPr>
                        <a:t>reistwafel</a:t>
                      </a:r>
                      <a:endParaRPr lang="en-US" sz="18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  <a:latin typeface="Calibri"/>
                          <a:ea typeface="ＭＳ 明朝"/>
                          <a:cs typeface="Calibri"/>
                        </a:rPr>
                        <a:t>65</a:t>
                      </a:r>
                      <a:endParaRPr lang="en-US" sz="1800">
                        <a:effectLst/>
                        <a:latin typeface="Calibri"/>
                        <a:ea typeface="ＭＳ 明朝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  <a:latin typeface="Calibri"/>
                          <a:ea typeface="ＭＳ 明朝"/>
                          <a:cs typeface="Calibri"/>
                        </a:rPr>
                        <a:t>83</a:t>
                      </a:r>
                      <a:endParaRPr lang="en-US" sz="1800">
                        <a:effectLst/>
                        <a:latin typeface="Calibri"/>
                        <a:ea typeface="ＭＳ 明朝"/>
                        <a:cs typeface="Calibri"/>
                      </a:endParaRPr>
                    </a:p>
                  </a:txBody>
                  <a:tcPr marL="44450" marR="44450" marT="0" marB="0"/>
                </a:tc>
              </a:tr>
              <a:tr h="358775">
                <a:tc>
                  <a:txBody>
                    <a:bodyPr/>
                    <a:lstStyle/>
                    <a:p>
                      <a:r>
                        <a:rPr lang="en-US" sz="1800" dirty="0" err="1" smtClean="0">
                          <a:latin typeface="Calibri"/>
                          <a:cs typeface="Calibri"/>
                        </a:rPr>
                        <a:t>kompleet</a:t>
                      </a:r>
                      <a:endParaRPr lang="en-US" sz="18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  <a:latin typeface="Calibri"/>
                          <a:ea typeface="ＭＳ 明朝"/>
                          <a:cs typeface="Calibri"/>
                        </a:rPr>
                        <a:t>74</a:t>
                      </a:r>
                      <a:endParaRPr lang="en-US" sz="1800" dirty="0">
                        <a:effectLst/>
                        <a:latin typeface="Calibri"/>
                        <a:ea typeface="ＭＳ 明朝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  <a:latin typeface="Calibri"/>
                          <a:ea typeface="ＭＳ 明朝"/>
                          <a:cs typeface="Calibri"/>
                        </a:rPr>
                        <a:t>91</a:t>
                      </a:r>
                      <a:endParaRPr lang="en-US" sz="1800">
                        <a:effectLst/>
                        <a:latin typeface="Calibri"/>
                        <a:ea typeface="ＭＳ 明朝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endParaRPr lang="en-US" sz="180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err="1" smtClean="0">
                          <a:latin typeface="Calibri"/>
                          <a:cs typeface="Calibri"/>
                        </a:rPr>
                        <a:t>vitriene</a:t>
                      </a:r>
                      <a:endParaRPr lang="en-US" sz="18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  <a:latin typeface="Calibri"/>
                          <a:ea typeface="ＭＳ 明朝"/>
                          <a:cs typeface="Calibri"/>
                        </a:rPr>
                        <a:t>91</a:t>
                      </a:r>
                      <a:endParaRPr lang="en-US" sz="1800">
                        <a:effectLst/>
                        <a:latin typeface="Calibri"/>
                        <a:ea typeface="ＭＳ 明朝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  <a:latin typeface="Calibri"/>
                          <a:ea typeface="ＭＳ 明朝"/>
                          <a:cs typeface="Calibri"/>
                        </a:rPr>
                        <a:t>61</a:t>
                      </a:r>
                      <a:endParaRPr lang="en-US" sz="1800">
                        <a:effectLst/>
                        <a:latin typeface="Calibri"/>
                        <a:ea typeface="ＭＳ 明朝"/>
                        <a:cs typeface="Calibri"/>
                      </a:endParaRPr>
                    </a:p>
                  </a:txBody>
                  <a:tcPr marL="44450" marR="44450" marT="0" marB="0"/>
                </a:tc>
              </a:tr>
              <a:tr h="358775">
                <a:tc>
                  <a:txBody>
                    <a:bodyPr/>
                    <a:lstStyle/>
                    <a:p>
                      <a:r>
                        <a:rPr lang="en-US" sz="1800" dirty="0" err="1" smtClean="0">
                          <a:latin typeface="Calibri"/>
                          <a:cs typeface="Calibri"/>
                        </a:rPr>
                        <a:t>alfabetiese</a:t>
                      </a:r>
                      <a:endParaRPr lang="en-US" sz="18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  <a:latin typeface="Calibri"/>
                          <a:ea typeface="ＭＳ 明朝"/>
                          <a:cs typeface="Calibri"/>
                        </a:rPr>
                        <a:t>96</a:t>
                      </a:r>
                      <a:endParaRPr lang="en-US" sz="1800" dirty="0">
                        <a:effectLst/>
                        <a:latin typeface="Calibri"/>
                        <a:ea typeface="ＭＳ 明朝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  <a:latin typeface="Calibri"/>
                          <a:ea typeface="ＭＳ 明朝"/>
                          <a:cs typeface="Calibri"/>
                        </a:rPr>
                        <a:t>91</a:t>
                      </a:r>
                      <a:endParaRPr lang="en-US" sz="1800">
                        <a:effectLst/>
                        <a:latin typeface="Calibri"/>
                        <a:ea typeface="ＭＳ 明朝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endParaRPr lang="en-US" sz="180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err="1" smtClean="0">
                          <a:latin typeface="Calibri"/>
                          <a:cs typeface="Calibri"/>
                        </a:rPr>
                        <a:t>Laraas</a:t>
                      </a:r>
                      <a:endParaRPr lang="en-US" sz="18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  <a:latin typeface="Calibri"/>
                          <a:ea typeface="ＭＳ 明朝"/>
                          <a:cs typeface="Calibri"/>
                        </a:rPr>
                        <a:t>70</a:t>
                      </a:r>
                      <a:endParaRPr lang="en-US" sz="1800">
                        <a:effectLst/>
                        <a:latin typeface="Calibri"/>
                        <a:ea typeface="ＭＳ 明朝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  <a:latin typeface="Calibri"/>
                          <a:ea typeface="ＭＳ 明朝"/>
                          <a:cs typeface="Calibri"/>
                        </a:rPr>
                        <a:t>61</a:t>
                      </a:r>
                      <a:endParaRPr lang="en-US" sz="1800">
                        <a:effectLst/>
                        <a:latin typeface="Calibri"/>
                        <a:ea typeface="ＭＳ 明朝"/>
                        <a:cs typeface="Calibri"/>
                      </a:endParaRPr>
                    </a:p>
                  </a:txBody>
                  <a:tcPr marL="44450" marR="44450" marT="0" marB="0"/>
                </a:tc>
              </a:tr>
              <a:tr h="358775">
                <a:tc>
                  <a:txBody>
                    <a:bodyPr/>
                    <a:lstStyle/>
                    <a:p>
                      <a:r>
                        <a:rPr lang="en-US" sz="1800" dirty="0" err="1" smtClean="0">
                          <a:latin typeface="Calibri"/>
                          <a:cs typeface="Calibri"/>
                        </a:rPr>
                        <a:t>betrauwbaar</a:t>
                      </a:r>
                      <a:endParaRPr lang="en-US" sz="18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  <a:latin typeface="Calibri"/>
                          <a:ea typeface="ＭＳ 明朝"/>
                          <a:cs typeface="Calibri"/>
                        </a:rPr>
                        <a:t>83</a:t>
                      </a:r>
                      <a:endParaRPr lang="en-US" sz="1800">
                        <a:effectLst/>
                        <a:latin typeface="Calibri"/>
                        <a:ea typeface="ＭＳ 明朝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  <a:latin typeface="Calibri"/>
                          <a:ea typeface="ＭＳ 明朝"/>
                          <a:cs typeface="Calibri"/>
                        </a:rPr>
                        <a:t>91</a:t>
                      </a:r>
                      <a:endParaRPr lang="en-US" sz="1800" dirty="0">
                        <a:effectLst/>
                        <a:latin typeface="Calibri"/>
                        <a:ea typeface="ＭＳ 明朝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endParaRPr lang="en-US" sz="180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Calibri"/>
                          <a:cs typeface="Calibri"/>
                        </a:rPr>
                        <a:t>marathon</a:t>
                      </a:r>
                      <a:endParaRPr lang="en-US" sz="18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  <a:latin typeface="Calibri"/>
                          <a:ea typeface="ＭＳ 明朝"/>
                          <a:cs typeface="Calibri"/>
                        </a:rPr>
                        <a:t>83</a:t>
                      </a:r>
                      <a:endParaRPr lang="en-US" sz="1800">
                        <a:effectLst/>
                        <a:latin typeface="Calibri"/>
                        <a:ea typeface="ＭＳ 明朝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  <a:latin typeface="Calibri"/>
                          <a:ea typeface="ＭＳ 明朝"/>
                          <a:cs typeface="Calibri"/>
                        </a:rPr>
                        <a:t>91</a:t>
                      </a:r>
                      <a:endParaRPr lang="en-US" sz="1800">
                        <a:effectLst/>
                        <a:latin typeface="Calibri"/>
                        <a:ea typeface="ＭＳ 明朝"/>
                        <a:cs typeface="Calibri"/>
                      </a:endParaRPr>
                    </a:p>
                  </a:txBody>
                  <a:tcPr marL="44450" marR="44450" marT="0" marB="0"/>
                </a:tc>
              </a:tr>
              <a:tr h="358775">
                <a:tc>
                  <a:txBody>
                    <a:bodyPr/>
                    <a:lstStyle/>
                    <a:p>
                      <a:r>
                        <a:rPr lang="en-US" sz="1800" dirty="0" err="1" smtClean="0">
                          <a:latin typeface="Calibri"/>
                          <a:cs typeface="Calibri"/>
                        </a:rPr>
                        <a:t>kontrole</a:t>
                      </a:r>
                      <a:endParaRPr lang="en-US" sz="18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  <a:latin typeface="Calibri"/>
                          <a:ea typeface="ＭＳ 明朝"/>
                          <a:cs typeface="Calibri"/>
                        </a:rPr>
                        <a:t>87</a:t>
                      </a:r>
                      <a:endParaRPr lang="en-US" sz="1800">
                        <a:effectLst/>
                        <a:latin typeface="Calibri"/>
                        <a:ea typeface="ＭＳ 明朝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  <a:latin typeface="Calibri"/>
                          <a:ea typeface="ＭＳ 明朝"/>
                          <a:cs typeface="Calibri"/>
                        </a:rPr>
                        <a:t>83</a:t>
                      </a:r>
                      <a:endParaRPr lang="en-US" sz="1800" dirty="0">
                        <a:effectLst/>
                        <a:latin typeface="Calibri"/>
                        <a:ea typeface="ＭＳ 明朝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endParaRPr lang="en-US" sz="180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err="1" smtClean="0">
                          <a:latin typeface="Calibri"/>
                          <a:cs typeface="Calibri"/>
                        </a:rPr>
                        <a:t>verwarmingkje</a:t>
                      </a:r>
                      <a:endParaRPr lang="en-US" sz="18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  <a:latin typeface="Calibri"/>
                          <a:ea typeface="ＭＳ 明朝"/>
                          <a:cs typeface="Calibri"/>
                        </a:rPr>
                        <a:t>96</a:t>
                      </a:r>
                      <a:endParaRPr lang="en-US" sz="1800">
                        <a:effectLst/>
                        <a:latin typeface="Calibri"/>
                        <a:ea typeface="ＭＳ 明朝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  <a:latin typeface="Calibri"/>
                          <a:ea typeface="ＭＳ 明朝"/>
                          <a:cs typeface="Calibri"/>
                        </a:rPr>
                        <a:t>87</a:t>
                      </a:r>
                      <a:endParaRPr lang="en-US" sz="1800">
                        <a:effectLst/>
                        <a:latin typeface="Calibri"/>
                        <a:ea typeface="ＭＳ 明朝"/>
                        <a:cs typeface="Calibri"/>
                      </a:endParaRPr>
                    </a:p>
                  </a:txBody>
                  <a:tcPr marL="44450" marR="44450" marT="0" marB="0"/>
                </a:tc>
              </a:tr>
              <a:tr h="358775">
                <a:tc>
                  <a:txBody>
                    <a:bodyPr/>
                    <a:lstStyle/>
                    <a:p>
                      <a:r>
                        <a:rPr lang="en-US" sz="1800" dirty="0" err="1" smtClean="0">
                          <a:latin typeface="Calibri"/>
                          <a:cs typeface="Calibri"/>
                        </a:rPr>
                        <a:t>katedraal</a:t>
                      </a:r>
                      <a:endParaRPr lang="en-US" sz="18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  <a:latin typeface="Calibri"/>
                          <a:ea typeface="ＭＳ 明朝"/>
                          <a:cs typeface="Calibri"/>
                        </a:rPr>
                        <a:t>91</a:t>
                      </a:r>
                      <a:endParaRPr lang="en-US" sz="1800" dirty="0">
                        <a:effectLst/>
                        <a:latin typeface="Calibri"/>
                        <a:ea typeface="ＭＳ 明朝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  <a:latin typeface="Calibri"/>
                          <a:ea typeface="ＭＳ 明朝"/>
                          <a:cs typeface="Calibri"/>
                        </a:rPr>
                        <a:t>35</a:t>
                      </a:r>
                      <a:endParaRPr lang="en-US" sz="1800" dirty="0">
                        <a:effectLst/>
                        <a:latin typeface="Calibri"/>
                        <a:ea typeface="ＭＳ 明朝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endParaRPr lang="en-US" sz="18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err="1" smtClean="0">
                          <a:latin typeface="Calibri"/>
                          <a:cs typeface="Calibri"/>
                        </a:rPr>
                        <a:t>raadselachtege</a:t>
                      </a:r>
                      <a:endParaRPr lang="en-US" sz="18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  <a:latin typeface="Calibri"/>
                          <a:ea typeface="ＭＳ 明朝"/>
                          <a:cs typeface="Calibri"/>
                        </a:rPr>
                        <a:t>52</a:t>
                      </a:r>
                      <a:endParaRPr lang="en-US" sz="1800" dirty="0">
                        <a:effectLst/>
                        <a:latin typeface="Calibri"/>
                        <a:ea typeface="ＭＳ 明朝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  <a:latin typeface="Calibri"/>
                          <a:ea typeface="ＭＳ 明朝"/>
                          <a:cs typeface="Calibri"/>
                        </a:rPr>
                        <a:t>91</a:t>
                      </a:r>
                      <a:endParaRPr lang="en-US" sz="1800" dirty="0">
                        <a:effectLst/>
                        <a:latin typeface="Calibri"/>
                        <a:ea typeface="ＭＳ 明朝"/>
                        <a:cs typeface="Calibri"/>
                      </a:endParaRPr>
                    </a:p>
                  </a:txBody>
                  <a:tcPr marL="44450" marR="44450" marT="0" marB="0"/>
                </a:tc>
              </a:tr>
              <a:tr h="358775">
                <a:tc>
                  <a:txBody>
                    <a:bodyPr/>
                    <a:lstStyle/>
                    <a:p>
                      <a:r>
                        <a:rPr lang="en-US" sz="1800" dirty="0" err="1" smtClean="0">
                          <a:latin typeface="Calibri"/>
                          <a:cs typeface="Calibri"/>
                        </a:rPr>
                        <a:t>atvies</a:t>
                      </a:r>
                      <a:endParaRPr lang="en-US" sz="18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  <a:latin typeface="Calibri"/>
                          <a:ea typeface="ＭＳ 明朝"/>
                          <a:cs typeface="Calibri"/>
                        </a:rPr>
                        <a:t>74</a:t>
                      </a:r>
                      <a:endParaRPr lang="en-US" sz="1800">
                        <a:effectLst/>
                        <a:latin typeface="Calibri"/>
                        <a:ea typeface="ＭＳ 明朝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  <a:latin typeface="Calibri"/>
                          <a:ea typeface="ＭＳ 明朝"/>
                          <a:cs typeface="Calibri"/>
                        </a:rPr>
                        <a:t>65</a:t>
                      </a:r>
                      <a:endParaRPr lang="en-US" sz="1800">
                        <a:effectLst/>
                        <a:latin typeface="Calibri"/>
                        <a:ea typeface="ＭＳ 明朝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endParaRPr lang="en-US" sz="18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err="1" smtClean="0">
                          <a:latin typeface="Calibri"/>
                          <a:cs typeface="Calibri"/>
                        </a:rPr>
                        <a:t>chocolatje</a:t>
                      </a:r>
                      <a:endParaRPr lang="en-US" sz="18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  <a:latin typeface="Calibri"/>
                          <a:ea typeface="ＭＳ 明朝"/>
                          <a:cs typeface="Calibri"/>
                        </a:rPr>
                        <a:t>83</a:t>
                      </a:r>
                      <a:endParaRPr lang="en-US" sz="1800">
                        <a:effectLst/>
                        <a:latin typeface="Calibri"/>
                        <a:ea typeface="ＭＳ 明朝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  <a:latin typeface="Calibri"/>
                          <a:ea typeface="ＭＳ 明朝"/>
                          <a:cs typeface="Calibri"/>
                        </a:rPr>
                        <a:t>78</a:t>
                      </a:r>
                      <a:endParaRPr lang="en-US" sz="1800">
                        <a:effectLst/>
                        <a:latin typeface="Calibri"/>
                        <a:ea typeface="ＭＳ 明朝"/>
                        <a:cs typeface="Calibri"/>
                      </a:endParaRPr>
                    </a:p>
                  </a:txBody>
                  <a:tcPr marL="44450" marR="44450" marT="0" marB="0"/>
                </a:tc>
              </a:tr>
              <a:tr h="358775">
                <a:tc>
                  <a:txBody>
                    <a:bodyPr/>
                    <a:lstStyle/>
                    <a:p>
                      <a:r>
                        <a:rPr lang="en-US" sz="1800" dirty="0" err="1" smtClean="0">
                          <a:latin typeface="Calibri"/>
                          <a:cs typeface="Calibri"/>
                        </a:rPr>
                        <a:t>winares</a:t>
                      </a:r>
                      <a:endParaRPr lang="en-US" sz="18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  <a:latin typeface="Calibri"/>
                          <a:ea typeface="ＭＳ 明朝"/>
                          <a:cs typeface="Calibri"/>
                        </a:rPr>
                        <a:t>83</a:t>
                      </a:r>
                      <a:endParaRPr lang="en-US" sz="1800">
                        <a:effectLst/>
                        <a:latin typeface="Calibri"/>
                        <a:ea typeface="ＭＳ 明朝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  <a:latin typeface="Calibri"/>
                          <a:ea typeface="ＭＳ 明朝"/>
                          <a:cs typeface="Calibri"/>
                        </a:rPr>
                        <a:t>26</a:t>
                      </a:r>
                      <a:endParaRPr lang="en-US" sz="1800">
                        <a:effectLst/>
                        <a:latin typeface="Calibri"/>
                        <a:ea typeface="ＭＳ 明朝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endParaRPr lang="en-US" sz="180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err="1" smtClean="0">
                          <a:latin typeface="Calibri"/>
                          <a:cs typeface="Calibri"/>
                        </a:rPr>
                        <a:t>lusifer</a:t>
                      </a:r>
                      <a:endParaRPr lang="en-US" sz="18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  <a:latin typeface="Calibri"/>
                          <a:ea typeface="ＭＳ 明朝"/>
                          <a:cs typeface="Calibri"/>
                        </a:rPr>
                        <a:t>96</a:t>
                      </a:r>
                      <a:endParaRPr lang="en-US" sz="1800">
                        <a:effectLst/>
                        <a:latin typeface="Calibri"/>
                        <a:ea typeface="ＭＳ 明朝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  <a:latin typeface="Calibri"/>
                          <a:ea typeface="ＭＳ 明朝"/>
                          <a:cs typeface="Calibri"/>
                        </a:rPr>
                        <a:t>96</a:t>
                      </a:r>
                      <a:endParaRPr lang="en-US" sz="1800">
                        <a:effectLst/>
                        <a:latin typeface="Calibri"/>
                        <a:ea typeface="ＭＳ 明朝"/>
                        <a:cs typeface="Calibri"/>
                      </a:endParaRPr>
                    </a:p>
                  </a:txBody>
                  <a:tcPr marL="44450" marR="44450" marT="0" marB="0"/>
                </a:tc>
              </a:tr>
              <a:tr h="358775">
                <a:tc>
                  <a:txBody>
                    <a:bodyPr/>
                    <a:lstStyle/>
                    <a:p>
                      <a:r>
                        <a:rPr lang="en-US" sz="1800" dirty="0" err="1" smtClean="0">
                          <a:latin typeface="Calibri"/>
                          <a:cs typeface="Calibri"/>
                        </a:rPr>
                        <a:t>warmbloedug</a:t>
                      </a:r>
                      <a:endParaRPr lang="en-US" sz="18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  <a:latin typeface="Calibri"/>
                          <a:ea typeface="ＭＳ 明朝"/>
                          <a:cs typeface="Calibri"/>
                        </a:rPr>
                        <a:t>96</a:t>
                      </a:r>
                      <a:endParaRPr lang="en-US" sz="1800">
                        <a:effectLst/>
                        <a:latin typeface="Calibri"/>
                        <a:ea typeface="ＭＳ 明朝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  <a:latin typeface="Calibri"/>
                          <a:ea typeface="ＭＳ 明朝"/>
                          <a:cs typeface="Calibri"/>
                        </a:rPr>
                        <a:t>96</a:t>
                      </a:r>
                      <a:endParaRPr lang="en-US" sz="1800">
                        <a:effectLst/>
                        <a:latin typeface="Calibri"/>
                        <a:ea typeface="ＭＳ 明朝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endParaRPr lang="en-US" sz="180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err="1" smtClean="0">
                          <a:latin typeface="Calibri"/>
                          <a:cs typeface="Calibri"/>
                        </a:rPr>
                        <a:t>zwemdieploma</a:t>
                      </a:r>
                      <a:endParaRPr lang="en-US" sz="18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  <a:latin typeface="Calibri"/>
                          <a:ea typeface="ＭＳ 明朝"/>
                          <a:cs typeface="Calibri"/>
                        </a:rPr>
                        <a:t>96</a:t>
                      </a:r>
                      <a:endParaRPr lang="en-US" sz="1800" dirty="0">
                        <a:effectLst/>
                        <a:latin typeface="Calibri"/>
                        <a:ea typeface="ＭＳ 明朝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  <a:latin typeface="Calibri"/>
                          <a:ea typeface="ＭＳ 明朝"/>
                          <a:cs typeface="Calibri"/>
                        </a:rPr>
                        <a:t>100</a:t>
                      </a:r>
                      <a:endParaRPr lang="en-US" sz="1800">
                        <a:effectLst/>
                        <a:latin typeface="Calibri"/>
                        <a:ea typeface="ＭＳ 明朝"/>
                        <a:cs typeface="Calibri"/>
                      </a:endParaRPr>
                    </a:p>
                  </a:txBody>
                  <a:tcPr marL="44450" marR="44450" marT="0" marB="0"/>
                </a:tc>
              </a:tr>
              <a:tr h="358775">
                <a:tc>
                  <a:txBody>
                    <a:bodyPr/>
                    <a:lstStyle/>
                    <a:p>
                      <a:r>
                        <a:rPr lang="en-US" sz="1800" dirty="0" err="1" smtClean="0">
                          <a:latin typeface="Calibri"/>
                          <a:cs typeface="Calibri"/>
                        </a:rPr>
                        <a:t>prosent</a:t>
                      </a:r>
                      <a:endParaRPr lang="en-US" sz="18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  <a:latin typeface="Calibri"/>
                          <a:ea typeface="ＭＳ 明朝"/>
                          <a:cs typeface="Calibri"/>
                        </a:rPr>
                        <a:t>96</a:t>
                      </a:r>
                      <a:endParaRPr lang="en-US" sz="1800">
                        <a:effectLst/>
                        <a:latin typeface="Calibri"/>
                        <a:ea typeface="ＭＳ 明朝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  <a:latin typeface="Calibri"/>
                          <a:ea typeface="ＭＳ 明朝"/>
                          <a:cs typeface="Calibri"/>
                        </a:rPr>
                        <a:t>100</a:t>
                      </a:r>
                      <a:endParaRPr lang="en-US" sz="1800">
                        <a:effectLst/>
                        <a:latin typeface="Calibri"/>
                        <a:ea typeface="ＭＳ 明朝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endParaRPr lang="en-US" sz="180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Calibri"/>
                          <a:cs typeface="Calibri"/>
                        </a:rPr>
                        <a:t>De</a:t>
                      </a:r>
                      <a:r>
                        <a:rPr lang="en-US" sz="1800" baseline="0" dirty="0" smtClean="0">
                          <a:latin typeface="Calibri"/>
                          <a:cs typeface="Calibri"/>
                        </a:rPr>
                        <a:t> </a:t>
                      </a:r>
                      <a:r>
                        <a:rPr lang="en-US" sz="1800" baseline="0" dirty="0" err="1" smtClean="0">
                          <a:latin typeface="Calibri"/>
                          <a:cs typeface="Calibri"/>
                        </a:rPr>
                        <a:t>groot</a:t>
                      </a:r>
                      <a:endParaRPr lang="en-US" sz="18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  <a:latin typeface="Calibri"/>
                          <a:ea typeface="ＭＳ 明朝"/>
                          <a:cs typeface="Calibri"/>
                        </a:rPr>
                        <a:t>48</a:t>
                      </a:r>
                      <a:endParaRPr lang="en-US" sz="1800" dirty="0">
                        <a:effectLst/>
                        <a:latin typeface="Calibri"/>
                        <a:ea typeface="ＭＳ 明朝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  <a:latin typeface="Calibri"/>
                          <a:ea typeface="ＭＳ 明朝"/>
                          <a:cs typeface="Calibri"/>
                        </a:rPr>
                        <a:t>17</a:t>
                      </a:r>
                      <a:endParaRPr lang="en-US" sz="1800" dirty="0">
                        <a:effectLst/>
                        <a:latin typeface="Calibri"/>
                        <a:ea typeface="ＭＳ 明朝"/>
                        <a:cs typeface="Calibri"/>
                      </a:endParaRPr>
                    </a:p>
                  </a:txBody>
                  <a:tcPr marL="44450" marR="44450" marT="0" marB="0"/>
                </a:tc>
              </a:tr>
              <a:tr h="358775">
                <a:tc>
                  <a:txBody>
                    <a:bodyPr/>
                    <a:lstStyle/>
                    <a:p>
                      <a:r>
                        <a:rPr lang="en-US" sz="1800" dirty="0" err="1" smtClean="0">
                          <a:latin typeface="Calibri"/>
                          <a:cs typeface="Calibri"/>
                        </a:rPr>
                        <a:t>rop</a:t>
                      </a:r>
                      <a:endParaRPr lang="en-US" sz="18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  <a:latin typeface="Calibri"/>
                          <a:ea typeface="ＭＳ 明朝"/>
                          <a:cs typeface="Calibri"/>
                        </a:rPr>
                        <a:t>91</a:t>
                      </a:r>
                      <a:endParaRPr lang="en-US" sz="1800">
                        <a:effectLst/>
                        <a:latin typeface="Calibri"/>
                        <a:ea typeface="ＭＳ 明朝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  <a:latin typeface="Calibri"/>
                          <a:ea typeface="ＭＳ 明朝"/>
                          <a:cs typeface="Calibri"/>
                        </a:rPr>
                        <a:t>100</a:t>
                      </a:r>
                      <a:endParaRPr lang="en-US" sz="1800">
                        <a:effectLst/>
                        <a:latin typeface="Calibri"/>
                        <a:ea typeface="ＭＳ 明朝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endParaRPr lang="en-US" sz="180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err="1" smtClean="0">
                          <a:latin typeface="Calibri"/>
                          <a:cs typeface="Calibri"/>
                        </a:rPr>
                        <a:t>programmaas</a:t>
                      </a:r>
                      <a:endParaRPr lang="en-US" sz="18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  <a:latin typeface="Calibri"/>
                          <a:ea typeface="ＭＳ 明朝"/>
                          <a:cs typeface="Calibri"/>
                        </a:rPr>
                        <a:t>87</a:t>
                      </a:r>
                      <a:endParaRPr lang="en-US" sz="1800" dirty="0">
                        <a:effectLst/>
                        <a:latin typeface="Calibri"/>
                        <a:ea typeface="ＭＳ 明朝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  <a:latin typeface="Calibri"/>
                          <a:ea typeface="ＭＳ 明朝"/>
                          <a:cs typeface="Calibri"/>
                        </a:rPr>
                        <a:t>61</a:t>
                      </a:r>
                      <a:endParaRPr lang="en-US" sz="1800" dirty="0">
                        <a:effectLst/>
                        <a:latin typeface="Calibri"/>
                        <a:ea typeface="ＭＳ 明朝"/>
                        <a:cs typeface="Calibri"/>
                      </a:endParaRPr>
                    </a:p>
                  </a:txBody>
                  <a:tcPr marL="44450" marR="44450" marT="0" marB="0"/>
                </a:tc>
              </a:tr>
              <a:tr h="358775">
                <a:tc>
                  <a:txBody>
                    <a:bodyPr/>
                    <a:lstStyle/>
                    <a:p>
                      <a:r>
                        <a:rPr lang="en-US" sz="1800" dirty="0" err="1" smtClean="0">
                          <a:latin typeface="Calibri"/>
                          <a:cs typeface="Calibri"/>
                        </a:rPr>
                        <a:t>fantasties</a:t>
                      </a:r>
                      <a:endParaRPr lang="en-US" sz="18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  <a:latin typeface="Calibri"/>
                          <a:ea typeface="ＭＳ 明朝"/>
                          <a:cs typeface="Calibri"/>
                        </a:rPr>
                        <a:t>91</a:t>
                      </a:r>
                      <a:endParaRPr lang="en-US" sz="1800">
                        <a:effectLst/>
                        <a:latin typeface="Calibri"/>
                        <a:ea typeface="ＭＳ 明朝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  <a:latin typeface="Calibri"/>
                          <a:ea typeface="ＭＳ 明朝"/>
                          <a:cs typeface="Calibri"/>
                        </a:rPr>
                        <a:t>96</a:t>
                      </a:r>
                      <a:endParaRPr lang="en-US" sz="1800">
                        <a:effectLst/>
                        <a:latin typeface="Calibri"/>
                        <a:ea typeface="ＭＳ 明朝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endParaRPr lang="en-US" sz="180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err="1" smtClean="0">
                          <a:latin typeface="Calibri"/>
                          <a:cs typeface="Calibri"/>
                        </a:rPr>
                        <a:t>noorwegen</a:t>
                      </a:r>
                      <a:endParaRPr lang="en-US" sz="18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  <a:latin typeface="Calibri"/>
                          <a:ea typeface="ＭＳ 明朝"/>
                          <a:cs typeface="Calibri"/>
                        </a:rPr>
                        <a:t>52</a:t>
                      </a:r>
                      <a:endParaRPr lang="en-US" sz="1800" dirty="0">
                        <a:effectLst/>
                        <a:latin typeface="Calibri"/>
                        <a:ea typeface="ＭＳ 明朝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  <a:latin typeface="Calibri"/>
                          <a:ea typeface="ＭＳ 明朝"/>
                          <a:cs typeface="Calibri"/>
                        </a:rPr>
                        <a:t>74</a:t>
                      </a:r>
                      <a:endParaRPr lang="en-US" sz="1800" dirty="0">
                        <a:effectLst/>
                        <a:latin typeface="Calibri"/>
                        <a:ea typeface="ＭＳ 明朝"/>
                        <a:cs typeface="Calibri"/>
                      </a:endParaRPr>
                    </a:p>
                  </a:txBody>
                  <a:tcPr marL="44450" marR="44450" marT="0" marB="0"/>
                </a:tc>
              </a:tr>
              <a:tr h="358775">
                <a:tc>
                  <a:txBody>
                    <a:bodyPr/>
                    <a:lstStyle/>
                    <a:p>
                      <a:r>
                        <a:rPr lang="en-US" sz="1800" dirty="0" err="1" smtClean="0">
                          <a:latin typeface="Calibri"/>
                          <a:cs typeface="Calibri"/>
                        </a:rPr>
                        <a:t>mamoet</a:t>
                      </a:r>
                      <a:endParaRPr lang="en-US" sz="18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  <a:latin typeface="Calibri"/>
                          <a:ea typeface="ＭＳ 明朝"/>
                          <a:cs typeface="Calibri"/>
                        </a:rPr>
                        <a:t>65</a:t>
                      </a:r>
                      <a:endParaRPr lang="en-US" sz="1800" dirty="0">
                        <a:effectLst/>
                        <a:latin typeface="Calibri"/>
                        <a:ea typeface="ＭＳ 明朝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  <a:latin typeface="Calibri"/>
                          <a:ea typeface="ＭＳ 明朝"/>
                          <a:cs typeface="Calibri"/>
                        </a:rPr>
                        <a:t>48</a:t>
                      </a:r>
                      <a:endParaRPr lang="en-US" sz="1800" dirty="0">
                        <a:effectLst/>
                        <a:latin typeface="Calibri"/>
                        <a:ea typeface="ＭＳ 明朝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endParaRPr lang="en-US" sz="180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err="1" smtClean="0">
                          <a:latin typeface="Calibri"/>
                          <a:cs typeface="Calibri"/>
                        </a:rPr>
                        <a:t>gelegenheit</a:t>
                      </a:r>
                      <a:endParaRPr lang="en-US" sz="18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  <a:latin typeface="Calibri"/>
                          <a:ea typeface="ＭＳ 明朝"/>
                          <a:cs typeface="Calibri"/>
                        </a:rPr>
                        <a:t>70</a:t>
                      </a:r>
                      <a:endParaRPr lang="en-US" sz="1800" dirty="0">
                        <a:effectLst/>
                        <a:latin typeface="Calibri"/>
                        <a:ea typeface="ＭＳ 明朝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  <a:latin typeface="Calibri"/>
                          <a:ea typeface="ＭＳ 明朝"/>
                          <a:cs typeface="Calibri"/>
                        </a:rPr>
                        <a:t>96</a:t>
                      </a:r>
                      <a:endParaRPr lang="en-US" sz="1800" dirty="0">
                        <a:effectLst/>
                        <a:latin typeface="Calibri"/>
                        <a:ea typeface="ＭＳ 明朝"/>
                        <a:cs typeface="Calibri"/>
                      </a:endParaRPr>
                    </a:p>
                  </a:txBody>
                  <a:tcPr marL="44450" marR="44450" marT="0" marB="0"/>
                </a:tc>
              </a:tr>
              <a:tr h="139700">
                <a:tc>
                  <a:txBody>
                    <a:bodyPr/>
                    <a:lstStyle/>
                    <a:p>
                      <a:r>
                        <a:rPr lang="en-US" sz="1800" dirty="0" err="1" smtClean="0">
                          <a:latin typeface="Calibri"/>
                          <a:cs typeface="Calibri"/>
                        </a:rPr>
                        <a:t>plechtigheit</a:t>
                      </a:r>
                      <a:endParaRPr lang="en-US" sz="18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  <a:latin typeface="Calibri"/>
                          <a:ea typeface="ＭＳ 明朝"/>
                          <a:cs typeface="Calibri"/>
                        </a:rPr>
                        <a:t>70</a:t>
                      </a:r>
                      <a:endParaRPr lang="en-US" sz="1800">
                        <a:effectLst/>
                        <a:latin typeface="Calibri"/>
                        <a:ea typeface="ＭＳ 明朝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  <a:latin typeface="Calibri"/>
                          <a:ea typeface="ＭＳ 明朝"/>
                          <a:cs typeface="Calibri"/>
                        </a:rPr>
                        <a:t>78</a:t>
                      </a:r>
                      <a:endParaRPr lang="en-US" sz="1800" dirty="0">
                        <a:effectLst/>
                        <a:latin typeface="Calibri"/>
                        <a:ea typeface="ＭＳ 明朝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endParaRPr lang="en-US" sz="180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err="1" smtClean="0">
                          <a:latin typeface="Calibri"/>
                          <a:cs typeface="Calibri"/>
                        </a:rPr>
                        <a:t>apsoluut</a:t>
                      </a:r>
                      <a:endParaRPr lang="en-US" sz="18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  <a:latin typeface="Calibri"/>
                          <a:ea typeface="ＭＳ 明朝"/>
                          <a:cs typeface="Calibri"/>
                        </a:rPr>
                        <a:t>91</a:t>
                      </a:r>
                      <a:endParaRPr lang="en-US" sz="1800" dirty="0">
                        <a:effectLst/>
                        <a:latin typeface="Calibri"/>
                        <a:ea typeface="ＭＳ 明朝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  <a:latin typeface="Calibri"/>
                          <a:ea typeface="ＭＳ 明朝"/>
                          <a:cs typeface="Calibri"/>
                        </a:rPr>
                        <a:t>65</a:t>
                      </a:r>
                      <a:endParaRPr lang="en-US" sz="1800" dirty="0">
                        <a:effectLst/>
                        <a:latin typeface="Calibri"/>
                        <a:ea typeface="ＭＳ 明朝"/>
                        <a:cs typeface="Calibri"/>
                      </a:endParaRPr>
                    </a:p>
                  </a:txBody>
                  <a:tcPr marL="44450" marR="44450" marT="0" marB="0"/>
                </a:tc>
              </a:tr>
            </a:tbl>
          </a:graphicData>
        </a:graphic>
      </p:graphicFrame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4C92D-0306-4E69-9CD3-20855E849650}" type="slidenum">
              <a:rPr kumimoji="0" lang="en-US" smtClean="0"/>
              <a:t>11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4501290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1150" y="1536700"/>
            <a:ext cx="7612349" cy="2819400"/>
          </a:xfrm>
        </p:spPr>
        <p:txBody>
          <a:bodyPr>
            <a:noAutofit/>
          </a:bodyPr>
          <a:lstStyle/>
          <a:p>
            <a:pPr lvl="0" algn="ctr"/>
            <a:r>
              <a:rPr lang="nl-NL" sz="4800" dirty="0" smtClean="0"/>
              <a:t>Hoe vaak spellen leerlingen de fout die in de meerkeuzetoets staat?</a:t>
            </a:r>
            <a:endParaRPr lang="nl-NL" sz="48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4C92D-0306-4E69-9CD3-20855E849650}" type="slidenum">
              <a:rPr kumimoji="0" lang="en-US" smtClean="0"/>
              <a:t>12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40868705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Fout</a:t>
            </a:r>
            <a:r>
              <a:rPr lang="en-US" dirty="0" smtClean="0"/>
              <a:t> </a:t>
            </a:r>
            <a:r>
              <a:rPr lang="en-US" i="1" dirty="0" err="1" smtClean="0"/>
              <a:t>niet</a:t>
            </a:r>
            <a:r>
              <a:rPr lang="en-US" dirty="0" smtClean="0"/>
              <a:t> </a:t>
            </a:r>
            <a:r>
              <a:rPr lang="en-US" dirty="0" err="1" smtClean="0"/>
              <a:t>gevonden</a:t>
            </a:r>
            <a:r>
              <a:rPr lang="en-US" dirty="0" smtClean="0"/>
              <a:t> in </a:t>
            </a:r>
            <a:r>
              <a:rPr lang="en-US" dirty="0" err="1" smtClean="0"/>
              <a:t>Meerkeuze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63881528"/>
              </p:ext>
            </p:extLst>
          </p:nvPr>
        </p:nvGraphicFramePr>
        <p:xfrm>
          <a:off x="1236724" y="1790700"/>
          <a:ext cx="7691376" cy="3810001"/>
        </p:xfrm>
        <a:graphic>
          <a:graphicData uri="http://schemas.openxmlformats.org/drawingml/2006/table">
            <a:tbl>
              <a:tblPr firstRow="1" bandRow="1">
                <a:tableStyleId>{FABFCF23-3B69-468F-B69F-88F6DE6A72F2}</a:tableStyleId>
              </a:tblPr>
              <a:tblGrid>
                <a:gridCol w="576610"/>
                <a:gridCol w="1901495"/>
                <a:gridCol w="2558971"/>
                <a:gridCol w="2654300"/>
              </a:tblGrid>
              <a:tr h="1517257">
                <a:tc>
                  <a:txBody>
                    <a:bodyPr/>
                    <a:lstStyle/>
                    <a:p>
                      <a:pPr algn="ctr"/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err="1" smtClean="0"/>
                        <a:t>Aantal</a:t>
                      </a:r>
                      <a:r>
                        <a:rPr lang="en-US" sz="2800" dirty="0" smtClean="0"/>
                        <a:t> </a:t>
                      </a:r>
                    </a:p>
                    <a:p>
                      <a:pPr algn="ctr"/>
                      <a:r>
                        <a:rPr lang="en-US" sz="2800" dirty="0" smtClean="0"/>
                        <a:t> (ca. 20%)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err="1" smtClean="0"/>
                        <a:t>Fout</a:t>
                      </a:r>
                      <a:r>
                        <a:rPr lang="en-US" sz="2800" dirty="0" smtClean="0"/>
                        <a:t> </a:t>
                      </a:r>
                      <a:r>
                        <a:rPr lang="en-US" sz="2800" dirty="0" err="1" smtClean="0"/>
                        <a:t>gespeld</a:t>
                      </a:r>
                      <a:r>
                        <a:rPr lang="en-US" sz="2800" dirty="0" smtClean="0"/>
                        <a:t> </a:t>
                      </a:r>
                    </a:p>
                    <a:p>
                      <a:pPr algn="ctr"/>
                      <a:r>
                        <a:rPr lang="en-US" sz="2800" dirty="0" smtClean="0"/>
                        <a:t>op </a:t>
                      </a:r>
                      <a:r>
                        <a:rPr lang="en-US" sz="2800" dirty="0" err="1" smtClean="0"/>
                        <a:t>dictee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Spelling </a:t>
                      </a:r>
                      <a:r>
                        <a:rPr lang="en-US" sz="2800" baseline="0" dirty="0" err="1" smtClean="0"/>
                        <a:t>als</a:t>
                      </a:r>
                      <a:endParaRPr lang="en-US" sz="2800" baseline="0" dirty="0" smtClean="0"/>
                    </a:p>
                    <a:p>
                      <a:pPr algn="ctr"/>
                      <a:r>
                        <a:rPr lang="en-US" sz="2800" baseline="0" dirty="0" smtClean="0"/>
                        <a:t> in </a:t>
                      </a:r>
                      <a:r>
                        <a:rPr lang="en-US" sz="2800" baseline="0" dirty="0" err="1" smtClean="0"/>
                        <a:t>meerkeuze</a:t>
                      </a:r>
                      <a:endParaRPr lang="en-US" sz="2800" dirty="0"/>
                    </a:p>
                  </a:txBody>
                  <a:tcPr/>
                </a:tc>
              </a:tr>
              <a:tr h="573186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4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203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45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19</a:t>
                      </a:r>
                      <a:endParaRPr lang="en-US" sz="2800" dirty="0"/>
                    </a:p>
                  </a:txBody>
                  <a:tcPr/>
                </a:tc>
              </a:tr>
              <a:tr h="573186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5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258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94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57</a:t>
                      </a:r>
                      <a:endParaRPr lang="en-US" sz="2800" dirty="0"/>
                    </a:p>
                  </a:txBody>
                  <a:tcPr/>
                </a:tc>
              </a:tr>
              <a:tr h="573186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7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136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45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29</a:t>
                      </a:r>
                      <a:endParaRPr lang="en-US" sz="2800" dirty="0"/>
                    </a:p>
                  </a:txBody>
                  <a:tcPr/>
                </a:tc>
              </a:tr>
              <a:tr h="573186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8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206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85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60</a:t>
                      </a:r>
                      <a:endParaRPr lang="en-US" sz="28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4C92D-0306-4E69-9CD3-20855E849650}" type="slidenum">
              <a:rPr kumimoji="0" lang="en-US" smtClean="0"/>
              <a:t>13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41475082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Fout</a:t>
            </a:r>
            <a:r>
              <a:rPr lang="en-US" dirty="0" smtClean="0"/>
              <a:t> </a:t>
            </a:r>
            <a:r>
              <a:rPr lang="en-US" i="1" dirty="0" err="1" smtClean="0"/>
              <a:t>niet</a:t>
            </a:r>
            <a:r>
              <a:rPr lang="en-US" dirty="0" smtClean="0"/>
              <a:t> </a:t>
            </a:r>
            <a:r>
              <a:rPr lang="en-US" dirty="0" err="1" smtClean="0"/>
              <a:t>gevonden</a:t>
            </a:r>
            <a:r>
              <a:rPr lang="en-US" dirty="0" smtClean="0"/>
              <a:t> in </a:t>
            </a:r>
            <a:r>
              <a:rPr lang="en-US" dirty="0" err="1" smtClean="0"/>
              <a:t>Meerkeuze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40000452"/>
              </p:ext>
            </p:extLst>
          </p:nvPr>
        </p:nvGraphicFramePr>
        <p:xfrm>
          <a:off x="1236724" y="1790700"/>
          <a:ext cx="7691376" cy="3810001"/>
        </p:xfrm>
        <a:graphic>
          <a:graphicData uri="http://schemas.openxmlformats.org/drawingml/2006/table">
            <a:tbl>
              <a:tblPr firstRow="1" bandRow="1">
                <a:tableStyleId>{FABFCF23-3B69-468F-B69F-88F6DE6A72F2}</a:tableStyleId>
              </a:tblPr>
              <a:tblGrid>
                <a:gridCol w="576610"/>
                <a:gridCol w="1901495"/>
                <a:gridCol w="2558971"/>
                <a:gridCol w="2654300"/>
              </a:tblGrid>
              <a:tr h="1517257">
                <a:tc>
                  <a:txBody>
                    <a:bodyPr/>
                    <a:lstStyle/>
                    <a:p>
                      <a:pPr algn="ctr"/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err="1" smtClean="0"/>
                        <a:t>Aantal</a:t>
                      </a:r>
                      <a:r>
                        <a:rPr lang="en-US" sz="2800" dirty="0" smtClean="0"/>
                        <a:t> </a:t>
                      </a:r>
                    </a:p>
                    <a:p>
                      <a:pPr algn="ctr"/>
                      <a:r>
                        <a:rPr lang="en-US" sz="2800" dirty="0" smtClean="0"/>
                        <a:t> (ca. 20%)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err="1" smtClean="0"/>
                        <a:t>Fout</a:t>
                      </a:r>
                      <a:r>
                        <a:rPr lang="en-US" sz="2800" dirty="0" smtClean="0"/>
                        <a:t> </a:t>
                      </a:r>
                      <a:r>
                        <a:rPr lang="en-US" sz="2800" dirty="0" err="1" smtClean="0"/>
                        <a:t>gespeld</a:t>
                      </a:r>
                      <a:r>
                        <a:rPr lang="en-US" sz="2800" dirty="0" smtClean="0"/>
                        <a:t> </a:t>
                      </a:r>
                    </a:p>
                    <a:p>
                      <a:pPr algn="ctr"/>
                      <a:r>
                        <a:rPr lang="en-US" sz="2800" dirty="0" smtClean="0"/>
                        <a:t>op </a:t>
                      </a:r>
                      <a:r>
                        <a:rPr lang="en-US" sz="2800" dirty="0" err="1" smtClean="0"/>
                        <a:t>dictee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Spelling </a:t>
                      </a:r>
                      <a:r>
                        <a:rPr lang="en-US" sz="2800" baseline="0" dirty="0" err="1" smtClean="0"/>
                        <a:t>als</a:t>
                      </a:r>
                      <a:endParaRPr lang="en-US" sz="2800" baseline="0" dirty="0" smtClean="0"/>
                    </a:p>
                    <a:p>
                      <a:pPr algn="ctr"/>
                      <a:r>
                        <a:rPr lang="en-US" sz="2800" baseline="0" dirty="0" smtClean="0"/>
                        <a:t> in </a:t>
                      </a:r>
                      <a:r>
                        <a:rPr lang="en-US" sz="2800" baseline="0" dirty="0" err="1" smtClean="0"/>
                        <a:t>meerkeuze</a:t>
                      </a:r>
                      <a:endParaRPr lang="en-US" sz="2800" dirty="0"/>
                    </a:p>
                  </a:txBody>
                  <a:tcPr/>
                </a:tc>
              </a:tr>
              <a:tr h="573186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4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203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45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19</a:t>
                      </a:r>
                      <a:endParaRPr lang="en-US" sz="2800" dirty="0"/>
                    </a:p>
                  </a:txBody>
                  <a:tcPr/>
                </a:tc>
              </a:tr>
              <a:tr h="573186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5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258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94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57</a:t>
                      </a:r>
                      <a:endParaRPr lang="en-US" sz="2800" dirty="0"/>
                    </a:p>
                  </a:txBody>
                  <a:tcPr/>
                </a:tc>
              </a:tr>
              <a:tr h="573186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7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136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45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29</a:t>
                      </a:r>
                      <a:endParaRPr lang="en-US" sz="2800" dirty="0"/>
                    </a:p>
                  </a:txBody>
                  <a:tcPr/>
                </a:tc>
              </a:tr>
              <a:tr h="573186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8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206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85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60</a:t>
                      </a:r>
                      <a:endParaRPr lang="en-US" sz="28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4C92D-0306-4E69-9CD3-20855E849650}" type="slidenum">
              <a:rPr kumimoji="0" lang="en-US" smtClean="0"/>
              <a:t>14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42678700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Fout</a:t>
            </a:r>
            <a:r>
              <a:rPr lang="en-US" dirty="0" smtClean="0"/>
              <a:t> </a:t>
            </a:r>
            <a:r>
              <a:rPr lang="en-US" i="1" dirty="0" err="1" smtClean="0"/>
              <a:t>wel</a:t>
            </a:r>
            <a:r>
              <a:rPr lang="en-US" dirty="0" smtClean="0"/>
              <a:t> </a:t>
            </a:r>
            <a:r>
              <a:rPr lang="en-US" dirty="0" err="1" smtClean="0"/>
              <a:t>gevonden</a:t>
            </a:r>
            <a:r>
              <a:rPr lang="en-US" dirty="0" smtClean="0"/>
              <a:t> in </a:t>
            </a:r>
            <a:r>
              <a:rPr lang="en-US" dirty="0" err="1" smtClean="0"/>
              <a:t>Meerkeuze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3131459"/>
              </p:ext>
            </p:extLst>
          </p:nvPr>
        </p:nvGraphicFramePr>
        <p:xfrm>
          <a:off x="1155700" y="1765300"/>
          <a:ext cx="7732776" cy="3835401"/>
        </p:xfrm>
        <a:graphic>
          <a:graphicData uri="http://schemas.openxmlformats.org/drawingml/2006/table">
            <a:tbl>
              <a:tblPr firstRow="1" bandRow="1">
                <a:tableStyleId>{FABFCF23-3B69-468F-B69F-88F6DE6A72F2}</a:tableStyleId>
              </a:tblPr>
              <a:tblGrid>
                <a:gridCol w="563885"/>
                <a:gridCol w="1748422"/>
                <a:gridCol w="2608144"/>
                <a:gridCol w="2812325"/>
              </a:tblGrid>
              <a:tr h="1542657">
                <a:tc>
                  <a:txBody>
                    <a:bodyPr/>
                    <a:lstStyle/>
                    <a:p>
                      <a:pPr algn="ctr"/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err="1" smtClean="0"/>
                        <a:t>Aantal</a:t>
                      </a:r>
                      <a:r>
                        <a:rPr lang="en-US" sz="2800" dirty="0" smtClean="0"/>
                        <a:t> </a:t>
                      </a:r>
                    </a:p>
                    <a:p>
                      <a:pPr algn="ctr"/>
                      <a:r>
                        <a:rPr lang="en-US" sz="2800" dirty="0" smtClean="0"/>
                        <a:t> (ca. 80%)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err="1" smtClean="0"/>
                        <a:t>Fout</a:t>
                      </a:r>
                      <a:r>
                        <a:rPr lang="en-US" sz="2800" dirty="0" smtClean="0"/>
                        <a:t> </a:t>
                      </a:r>
                      <a:r>
                        <a:rPr lang="en-US" sz="2800" dirty="0" err="1" smtClean="0"/>
                        <a:t>gespeld</a:t>
                      </a:r>
                      <a:r>
                        <a:rPr lang="en-US" sz="2800" dirty="0" smtClean="0"/>
                        <a:t> </a:t>
                      </a:r>
                    </a:p>
                    <a:p>
                      <a:pPr algn="ctr"/>
                      <a:r>
                        <a:rPr lang="en-US" sz="2800" dirty="0" smtClean="0"/>
                        <a:t>op </a:t>
                      </a:r>
                      <a:r>
                        <a:rPr lang="en-US" sz="2800" dirty="0" err="1" smtClean="0"/>
                        <a:t>dictee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Spelling </a:t>
                      </a:r>
                      <a:r>
                        <a:rPr lang="en-US" sz="2800" baseline="0" dirty="0" err="1" smtClean="0"/>
                        <a:t>als</a:t>
                      </a:r>
                      <a:endParaRPr lang="en-US" sz="2800" baseline="0" dirty="0" smtClean="0"/>
                    </a:p>
                    <a:p>
                      <a:pPr algn="ctr"/>
                      <a:r>
                        <a:rPr lang="en-US" sz="2800" baseline="0" dirty="0" smtClean="0"/>
                        <a:t> in </a:t>
                      </a:r>
                      <a:r>
                        <a:rPr lang="en-US" sz="2800" baseline="0" dirty="0" err="1" smtClean="0"/>
                        <a:t>meerkeuze</a:t>
                      </a:r>
                      <a:endParaRPr lang="en-US" sz="2800" dirty="0"/>
                    </a:p>
                  </a:txBody>
                  <a:tcPr/>
                </a:tc>
              </a:tr>
              <a:tr h="573186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4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847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68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17</a:t>
                      </a:r>
                      <a:endParaRPr lang="en-US" sz="2800" dirty="0"/>
                    </a:p>
                  </a:txBody>
                  <a:tcPr/>
                </a:tc>
              </a:tr>
              <a:tr h="573186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5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917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205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75</a:t>
                      </a:r>
                      <a:endParaRPr lang="en-US" sz="2800" dirty="0"/>
                    </a:p>
                  </a:txBody>
                  <a:tcPr/>
                </a:tc>
              </a:tr>
              <a:tr h="573186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7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764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115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34</a:t>
                      </a:r>
                      <a:endParaRPr lang="en-US" sz="2800" dirty="0"/>
                    </a:p>
                  </a:txBody>
                  <a:tcPr/>
                </a:tc>
              </a:tr>
              <a:tr h="573186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8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754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185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84</a:t>
                      </a:r>
                      <a:endParaRPr lang="en-US" sz="28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4C92D-0306-4E69-9CD3-20855E849650}" type="slidenum">
              <a:rPr kumimoji="0" lang="en-US" smtClean="0"/>
              <a:t>15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9163812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1150" y="1536700"/>
            <a:ext cx="7612349" cy="2819400"/>
          </a:xfrm>
        </p:spPr>
        <p:txBody>
          <a:bodyPr>
            <a:noAutofit/>
          </a:bodyPr>
          <a:lstStyle/>
          <a:p>
            <a:pPr lvl="0" algn="ctr"/>
            <a:r>
              <a:rPr lang="nl-NL" sz="4800" dirty="0" smtClean="0"/>
              <a:t>Welke spelfouten maken de leerlingen?</a:t>
            </a:r>
            <a:endParaRPr lang="nl-NL" sz="48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4C92D-0306-4E69-9CD3-20855E849650}" type="slidenum">
              <a:rPr kumimoji="0" lang="en-US" smtClean="0"/>
              <a:t>16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922459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4008" y="376238"/>
            <a:ext cx="7498080" cy="1143000"/>
          </a:xfrm>
        </p:spPr>
        <p:txBody>
          <a:bodyPr/>
          <a:lstStyle/>
          <a:p>
            <a:r>
              <a:rPr lang="en-US" dirty="0" err="1" smtClean="0"/>
              <a:t>Groep</a:t>
            </a:r>
            <a:r>
              <a:rPr lang="en-US" dirty="0" smtClean="0"/>
              <a:t> 4: PROOJ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130300" y="1981200"/>
            <a:ext cx="7803388" cy="4800600"/>
          </a:xfrm>
        </p:spPr>
        <p:txBody>
          <a:bodyPr>
            <a:normAutofit/>
          </a:bodyPr>
          <a:lstStyle/>
          <a:p>
            <a:r>
              <a:rPr lang="en-US" dirty="0" smtClean="0"/>
              <a:t>5 </a:t>
            </a:r>
            <a:r>
              <a:rPr lang="en-US" dirty="0" err="1" smtClean="0"/>
              <a:t>kinderen</a:t>
            </a:r>
            <a:r>
              <a:rPr lang="en-US" dirty="0" smtClean="0"/>
              <a:t> </a:t>
            </a:r>
            <a:r>
              <a:rPr lang="en-US" dirty="0" err="1" smtClean="0"/>
              <a:t>vonden</a:t>
            </a:r>
            <a:r>
              <a:rPr lang="en-US" dirty="0" smtClean="0"/>
              <a:t> het </a:t>
            </a:r>
            <a:r>
              <a:rPr lang="en-US" dirty="0" err="1" smtClean="0"/>
              <a:t>woord</a:t>
            </a:r>
            <a:r>
              <a:rPr lang="en-US" dirty="0" smtClean="0"/>
              <a:t> </a:t>
            </a:r>
            <a:r>
              <a:rPr lang="en-US" dirty="0" err="1" smtClean="0"/>
              <a:t>niet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0 </a:t>
            </a:r>
            <a:r>
              <a:rPr lang="en-US" dirty="0" err="1" smtClean="0"/>
              <a:t>schreven</a:t>
            </a:r>
            <a:r>
              <a:rPr lang="en-US" dirty="0" smtClean="0"/>
              <a:t> het </a:t>
            </a:r>
            <a:r>
              <a:rPr lang="en-US" dirty="0" err="1" smtClean="0"/>
              <a:t>verkeerd</a:t>
            </a:r>
            <a:endParaRPr lang="en-US" dirty="0" smtClean="0"/>
          </a:p>
          <a:p>
            <a:pPr lvl="2"/>
            <a:endParaRPr lang="en-US" dirty="0"/>
          </a:p>
          <a:p>
            <a:r>
              <a:rPr lang="en-US" dirty="0" smtClean="0"/>
              <a:t>37 </a:t>
            </a:r>
            <a:r>
              <a:rPr lang="en-US" dirty="0" err="1" smtClean="0"/>
              <a:t>kinderen</a:t>
            </a:r>
            <a:r>
              <a:rPr lang="en-US" dirty="0" smtClean="0"/>
              <a:t> </a:t>
            </a:r>
            <a:r>
              <a:rPr lang="en-US" dirty="0" err="1" smtClean="0"/>
              <a:t>vonden</a:t>
            </a:r>
            <a:r>
              <a:rPr lang="en-US" dirty="0" smtClean="0"/>
              <a:t> het </a:t>
            </a:r>
            <a:r>
              <a:rPr lang="en-US" dirty="0" err="1" smtClean="0"/>
              <a:t>woord</a:t>
            </a:r>
            <a:r>
              <a:rPr lang="en-US" dirty="0" smtClean="0"/>
              <a:t> </a:t>
            </a:r>
            <a:r>
              <a:rPr lang="en-US" dirty="0" err="1" smtClean="0"/>
              <a:t>wel</a:t>
            </a:r>
            <a:endParaRPr lang="en-US" dirty="0" smtClean="0"/>
          </a:p>
          <a:p>
            <a:pPr lvl="1"/>
            <a:r>
              <a:rPr lang="en-US" dirty="0" smtClean="0"/>
              <a:t>2 </a:t>
            </a:r>
            <a:r>
              <a:rPr lang="en-US" dirty="0" err="1" smtClean="0"/>
              <a:t>schreven</a:t>
            </a:r>
            <a:r>
              <a:rPr lang="en-US" dirty="0" smtClean="0"/>
              <a:t> het </a:t>
            </a:r>
            <a:r>
              <a:rPr lang="en-US" dirty="0" err="1" smtClean="0"/>
              <a:t>desondanks</a:t>
            </a:r>
            <a:r>
              <a:rPr lang="en-US" dirty="0" smtClean="0"/>
              <a:t> </a:t>
            </a:r>
            <a:r>
              <a:rPr lang="en-US" dirty="0" err="1" smtClean="0"/>
              <a:t>verkeerd</a:t>
            </a:r>
            <a:endParaRPr lang="en-US" dirty="0" smtClean="0"/>
          </a:p>
          <a:p>
            <a:pPr lvl="2"/>
            <a:r>
              <a:rPr lang="en-US" dirty="0" smtClean="0"/>
              <a:t>1x </a:t>
            </a:r>
            <a:r>
              <a:rPr lang="en-US" dirty="0" err="1" smtClean="0"/>
              <a:t>pooi</a:t>
            </a:r>
            <a:endParaRPr lang="en-US" dirty="0" smtClean="0"/>
          </a:p>
          <a:p>
            <a:pPr lvl="2"/>
            <a:r>
              <a:rPr lang="en-US" dirty="0" smtClean="0"/>
              <a:t>1x </a:t>
            </a:r>
            <a:r>
              <a:rPr lang="en-US" dirty="0" err="1" smtClean="0"/>
              <a:t>proj</a:t>
            </a:r>
            <a:endParaRPr lang="en-US" dirty="0" smtClean="0"/>
          </a:p>
          <a:p>
            <a:pPr marL="402336" lvl="1" indent="0">
              <a:buNone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4C92D-0306-4E69-9CD3-20855E849650}" type="slidenum">
              <a:rPr kumimoji="0" lang="en-US" smtClean="0"/>
              <a:t>17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9155219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4008" y="109538"/>
            <a:ext cx="7498080" cy="1143000"/>
          </a:xfrm>
        </p:spPr>
        <p:txBody>
          <a:bodyPr/>
          <a:lstStyle/>
          <a:p>
            <a:r>
              <a:rPr lang="en-US" dirty="0" err="1" smtClean="0"/>
              <a:t>Groep</a:t>
            </a:r>
            <a:r>
              <a:rPr lang="en-US" dirty="0" smtClean="0"/>
              <a:t> 5: KONIGIN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130300" y="1447800"/>
            <a:ext cx="7924800" cy="54102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8 </a:t>
            </a:r>
            <a:r>
              <a:rPr lang="en-US" dirty="0" err="1" smtClean="0"/>
              <a:t>kinderen</a:t>
            </a:r>
            <a:r>
              <a:rPr lang="en-US" dirty="0" smtClean="0"/>
              <a:t> </a:t>
            </a:r>
            <a:r>
              <a:rPr lang="en-US" dirty="0" err="1" smtClean="0"/>
              <a:t>vonden</a:t>
            </a:r>
            <a:r>
              <a:rPr lang="en-US" dirty="0" smtClean="0"/>
              <a:t> het </a:t>
            </a:r>
            <a:r>
              <a:rPr lang="en-US" dirty="0" err="1" smtClean="0"/>
              <a:t>woord</a:t>
            </a:r>
            <a:r>
              <a:rPr lang="en-US" dirty="0" smtClean="0"/>
              <a:t> </a:t>
            </a:r>
            <a:r>
              <a:rPr lang="en-US" dirty="0" err="1" smtClean="0"/>
              <a:t>niet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2 </a:t>
            </a:r>
            <a:r>
              <a:rPr lang="en-US" dirty="0" err="1" smtClean="0"/>
              <a:t>schreven</a:t>
            </a:r>
            <a:r>
              <a:rPr lang="en-US" dirty="0" smtClean="0"/>
              <a:t> het </a:t>
            </a:r>
            <a:r>
              <a:rPr lang="en-US" dirty="0" err="1" smtClean="0"/>
              <a:t>verkeerd</a:t>
            </a:r>
            <a:endParaRPr lang="en-US" dirty="0" smtClean="0"/>
          </a:p>
          <a:p>
            <a:pPr lvl="2"/>
            <a:r>
              <a:rPr lang="en-US" dirty="0" smtClean="0"/>
              <a:t>1x </a:t>
            </a:r>
            <a:r>
              <a:rPr lang="en-US" dirty="0" err="1" smtClean="0"/>
              <a:t>koninging</a:t>
            </a:r>
            <a:endParaRPr lang="en-US" dirty="0" smtClean="0"/>
          </a:p>
          <a:p>
            <a:pPr lvl="2"/>
            <a:r>
              <a:rPr lang="en-US" dirty="0"/>
              <a:t>1</a:t>
            </a:r>
            <a:r>
              <a:rPr lang="en-US" dirty="0" smtClean="0"/>
              <a:t>x </a:t>
            </a:r>
            <a:r>
              <a:rPr lang="en-US" dirty="0" err="1" smtClean="0"/>
              <a:t>koningjin</a:t>
            </a:r>
            <a:endParaRPr lang="en-US" dirty="0" smtClean="0"/>
          </a:p>
          <a:p>
            <a:pPr lvl="2"/>
            <a:endParaRPr lang="en-US" dirty="0"/>
          </a:p>
          <a:p>
            <a:r>
              <a:rPr lang="en-US" dirty="0" smtClean="0"/>
              <a:t>39 </a:t>
            </a:r>
            <a:r>
              <a:rPr lang="en-US" dirty="0" err="1" smtClean="0"/>
              <a:t>kinderen</a:t>
            </a:r>
            <a:r>
              <a:rPr lang="en-US" dirty="0" smtClean="0"/>
              <a:t> </a:t>
            </a:r>
            <a:r>
              <a:rPr lang="en-US" dirty="0" err="1" smtClean="0"/>
              <a:t>vonden</a:t>
            </a:r>
            <a:r>
              <a:rPr lang="en-US" dirty="0" smtClean="0"/>
              <a:t> het </a:t>
            </a:r>
            <a:r>
              <a:rPr lang="en-US" dirty="0" err="1" smtClean="0"/>
              <a:t>woord</a:t>
            </a:r>
            <a:r>
              <a:rPr lang="en-US" dirty="0" smtClean="0"/>
              <a:t> </a:t>
            </a:r>
            <a:r>
              <a:rPr lang="en-US" dirty="0" err="1" smtClean="0"/>
              <a:t>wel</a:t>
            </a:r>
            <a:r>
              <a:rPr lang="en-US" dirty="0" smtClean="0"/>
              <a:t>,</a:t>
            </a:r>
          </a:p>
          <a:p>
            <a:pPr lvl="1"/>
            <a:r>
              <a:rPr lang="en-US" dirty="0" smtClean="0"/>
              <a:t>13 </a:t>
            </a:r>
            <a:r>
              <a:rPr lang="en-US" dirty="0" err="1" smtClean="0"/>
              <a:t>schreven</a:t>
            </a:r>
            <a:r>
              <a:rPr lang="en-US" dirty="0" smtClean="0"/>
              <a:t> het </a:t>
            </a:r>
            <a:r>
              <a:rPr lang="en-US" dirty="0" err="1" smtClean="0"/>
              <a:t>desondanks</a:t>
            </a:r>
            <a:r>
              <a:rPr lang="en-US" dirty="0" smtClean="0"/>
              <a:t> </a:t>
            </a:r>
            <a:r>
              <a:rPr lang="en-US" dirty="0" err="1" smtClean="0"/>
              <a:t>verkeerd</a:t>
            </a:r>
            <a:endParaRPr lang="en-US" dirty="0" smtClean="0"/>
          </a:p>
          <a:p>
            <a:pPr lvl="2"/>
            <a:r>
              <a:rPr lang="en-US" dirty="0" smtClean="0"/>
              <a:t>2x </a:t>
            </a:r>
            <a:r>
              <a:rPr lang="en-US" b="1" dirty="0" err="1" smtClean="0"/>
              <a:t>konigin</a:t>
            </a:r>
            <a:endParaRPr lang="en-US" b="1" dirty="0" smtClean="0"/>
          </a:p>
          <a:p>
            <a:pPr lvl="2"/>
            <a:r>
              <a:rPr lang="en-US" dirty="0"/>
              <a:t>3x </a:t>
            </a:r>
            <a:r>
              <a:rPr lang="en-US" dirty="0" err="1" smtClean="0"/>
              <a:t>koninging</a:t>
            </a:r>
            <a:endParaRPr lang="en-US" b="1" dirty="0" smtClean="0"/>
          </a:p>
          <a:p>
            <a:pPr lvl="2"/>
            <a:r>
              <a:rPr lang="en-US" dirty="0" smtClean="0"/>
              <a:t>2x </a:t>
            </a:r>
            <a:r>
              <a:rPr lang="en-US" dirty="0" err="1" smtClean="0"/>
              <a:t>koningjin</a:t>
            </a:r>
            <a:endParaRPr lang="en-US" dirty="0" smtClean="0"/>
          </a:p>
          <a:p>
            <a:pPr lvl="2"/>
            <a:r>
              <a:rPr lang="en-US" dirty="0"/>
              <a:t>2x </a:t>
            </a:r>
            <a:r>
              <a:rPr lang="en-US" dirty="0" err="1" smtClean="0"/>
              <a:t>koning</a:t>
            </a:r>
            <a:endParaRPr lang="en-US" dirty="0" smtClean="0"/>
          </a:p>
          <a:p>
            <a:pPr lvl="2"/>
            <a:r>
              <a:rPr lang="en-US" dirty="0" smtClean="0"/>
              <a:t>1x </a:t>
            </a:r>
            <a:r>
              <a:rPr lang="en-US" dirty="0" err="1" smtClean="0"/>
              <a:t>koningjing</a:t>
            </a:r>
            <a:endParaRPr lang="en-US" dirty="0" smtClean="0"/>
          </a:p>
          <a:p>
            <a:pPr lvl="2"/>
            <a:r>
              <a:rPr lang="en-US" dirty="0" smtClean="0"/>
              <a:t>1x </a:t>
            </a:r>
            <a:r>
              <a:rPr lang="en-US" dirty="0" err="1" smtClean="0"/>
              <a:t>konening</a:t>
            </a:r>
            <a:endParaRPr lang="en-US" dirty="0" smtClean="0"/>
          </a:p>
          <a:p>
            <a:pPr lvl="2"/>
            <a:r>
              <a:rPr lang="en-US" dirty="0" smtClean="0"/>
              <a:t>1x </a:t>
            </a:r>
            <a:r>
              <a:rPr lang="en-US" dirty="0" err="1" smtClean="0"/>
              <a:t>kongin</a:t>
            </a:r>
            <a:endParaRPr lang="en-US" dirty="0" smtClean="0"/>
          </a:p>
          <a:p>
            <a:pPr lvl="2"/>
            <a:r>
              <a:rPr lang="en-US" dirty="0" smtClean="0"/>
              <a:t>1x </a:t>
            </a:r>
            <a:r>
              <a:rPr lang="en-US" dirty="0" err="1" smtClean="0"/>
              <a:t>koniging</a:t>
            </a:r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4C92D-0306-4E69-9CD3-20855E849650}" type="slidenum">
              <a:rPr kumimoji="0" lang="en-US" smtClean="0"/>
              <a:t>18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9906621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4008" y="109538"/>
            <a:ext cx="7498080" cy="1143000"/>
          </a:xfrm>
        </p:spPr>
        <p:txBody>
          <a:bodyPr/>
          <a:lstStyle/>
          <a:p>
            <a:r>
              <a:rPr lang="en-US" dirty="0" err="1" smtClean="0"/>
              <a:t>Groep</a:t>
            </a:r>
            <a:r>
              <a:rPr lang="en-US" dirty="0" smtClean="0"/>
              <a:t> 7: WINARES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130300" y="1447800"/>
            <a:ext cx="7924800" cy="5410200"/>
          </a:xfrm>
        </p:spPr>
        <p:txBody>
          <a:bodyPr>
            <a:normAutofit/>
          </a:bodyPr>
          <a:lstStyle/>
          <a:p>
            <a:r>
              <a:rPr lang="en-US" dirty="0" smtClean="0"/>
              <a:t>2 </a:t>
            </a:r>
            <a:r>
              <a:rPr lang="en-US" dirty="0" err="1" smtClean="0"/>
              <a:t>kinderen</a:t>
            </a:r>
            <a:r>
              <a:rPr lang="en-US" dirty="0" smtClean="0"/>
              <a:t> </a:t>
            </a:r>
            <a:r>
              <a:rPr lang="en-US" dirty="0" err="1" smtClean="0"/>
              <a:t>vonden</a:t>
            </a:r>
            <a:r>
              <a:rPr lang="en-US" dirty="0" smtClean="0"/>
              <a:t> het </a:t>
            </a:r>
            <a:r>
              <a:rPr lang="en-US" dirty="0" err="1" smtClean="0"/>
              <a:t>woord</a:t>
            </a:r>
            <a:r>
              <a:rPr lang="en-US" dirty="0" smtClean="0"/>
              <a:t> </a:t>
            </a:r>
            <a:r>
              <a:rPr lang="en-US" dirty="0" err="1" smtClean="0"/>
              <a:t>niet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1 </a:t>
            </a:r>
            <a:r>
              <a:rPr lang="en-US" dirty="0" err="1" smtClean="0"/>
              <a:t>schreef</a:t>
            </a:r>
            <a:r>
              <a:rPr lang="en-US" dirty="0" smtClean="0"/>
              <a:t> het </a:t>
            </a:r>
            <a:r>
              <a:rPr lang="en-US" dirty="0" err="1" smtClean="0"/>
              <a:t>verkeerd</a:t>
            </a:r>
            <a:endParaRPr lang="en-US" dirty="0" smtClean="0"/>
          </a:p>
          <a:p>
            <a:pPr lvl="2"/>
            <a:r>
              <a:rPr lang="en-US" dirty="0" smtClean="0"/>
              <a:t>1x </a:t>
            </a:r>
            <a:r>
              <a:rPr lang="en-US" b="1" dirty="0" err="1" smtClean="0"/>
              <a:t>winares</a:t>
            </a:r>
            <a:endParaRPr lang="en-US" b="1" dirty="0" smtClean="0"/>
          </a:p>
          <a:p>
            <a:pPr lvl="2"/>
            <a:endParaRPr lang="en-US" dirty="0"/>
          </a:p>
          <a:p>
            <a:r>
              <a:rPr lang="en-US" dirty="0" smtClean="0"/>
              <a:t>28 </a:t>
            </a:r>
            <a:r>
              <a:rPr lang="en-US" dirty="0" err="1" smtClean="0"/>
              <a:t>kinderen</a:t>
            </a:r>
            <a:r>
              <a:rPr lang="en-US" dirty="0" smtClean="0"/>
              <a:t> </a:t>
            </a:r>
            <a:r>
              <a:rPr lang="en-US" dirty="0" err="1" smtClean="0"/>
              <a:t>vonden</a:t>
            </a:r>
            <a:r>
              <a:rPr lang="en-US" dirty="0" smtClean="0"/>
              <a:t> het </a:t>
            </a:r>
            <a:r>
              <a:rPr lang="en-US" dirty="0" err="1" smtClean="0"/>
              <a:t>woord</a:t>
            </a:r>
            <a:r>
              <a:rPr lang="en-US" dirty="0" smtClean="0"/>
              <a:t> </a:t>
            </a:r>
            <a:r>
              <a:rPr lang="en-US" dirty="0" err="1" smtClean="0"/>
              <a:t>wel</a:t>
            </a:r>
            <a:r>
              <a:rPr lang="en-US" dirty="0" smtClean="0"/>
              <a:t>,</a:t>
            </a:r>
          </a:p>
          <a:p>
            <a:pPr lvl="1"/>
            <a:r>
              <a:rPr lang="en-US" dirty="0" smtClean="0"/>
              <a:t>13 </a:t>
            </a:r>
            <a:r>
              <a:rPr lang="en-US" dirty="0" err="1" smtClean="0"/>
              <a:t>schreven</a:t>
            </a:r>
            <a:r>
              <a:rPr lang="en-US" dirty="0" smtClean="0"/>
              <a:t> het </a:t>
            </a:r>
            <a:r>
              <a:rPr lang="en-US" dirty="0" err="1" smtClean="0"/>
              <a:t>desondanks</a:t>
            </a:r>
            <a:r>
              <a:rPr lang="en-US" dirty="0" smtClean="0"/>
              <a:t> </a:t>
            </a:r>
            <a:r>
              <a:rPr lang="en-US" dirty="0" err="1" smtClean="0"/>
              <a:t>verkeerd</a:t>
            </a:r>
            <a:endParaRPr lang="en-US" dirty="0" smtClean="0"/>
          </a:p>
          <a:p>
            <a:pPr lvl="2"/>
            <a:r>
              <a:rPr lang="en-US" dirty="0" smtClean="0"/>
              <a:t>4x </a:t>
            </a:r>
            <a:r>
              <a:rPr lang="en-US" b="1" dirty="0" err="1" smtClean="0"/>
              <a:t>winares</a:t>
            </a:r>
            <a:endParaRPr lang="en-US" b="1" dirty="0" smtClean="0"/>
          </a:p>
          <a:p>
            <a:pPr lvl="2"/>
            <a:r>
              <a:rPr lang="en-US" dirty="0" smtClean="0"/>
              <a:t>6x </a:t>
            </a:r>
            <a:r>
              <a:rPr lang="en-US" dirty="0" err="1" smtClean="0"/>
              <a:t>winnaares</a:t>
            </a:r>
            <a:endParaRPr lang="en-US" dirty="0" smtClean="0"/>
          </a:p>
          <a:p>
            <a:pPr lvl="2"/>
            <a:r>
              <a:rPr lang="en-US" dirty="0" smtClean="0"/>
              <a:t>1x </a:t>
            </a:r>
            <a:r>
              <a:rPr lang="en-US" dirty="0" err="1" smtClean="0"/>
              <a:t>winaares</a:t>
            </a:r>
            <a:endParaRPr lang="en-US" dirty="0" smtClean="0"/>
          </a:p>
          <a:p>
            <a:pPr lvl="2"/>
            <a:r>
              <a:rPr lang="en-US" dirty="0" smtClean="0"/>
              <a:t>1x </a:t>
            </a:r>
            <a:r>
              <a:rPr lang="en-US" dirty="0" err="1" smtClean="0"/>
              <a:t>winaarres</a:t>
            </a:r>
            <a:endParaRPr lang="en-US" dirty="0" smtClean="0"/>
          </a:p>
          <a:p>
            <a:pPr lvl="2"/>
            <a:r>
              <a:rPr lang="en-US" dirty="0" smtClean="0"/>
              <a:t>1x </a:t>
            </a:r>
            <a:r>
              <a:rPr lang="en-US" dirty="0" err="1" smtClean="0"/>
              <a:t>winnerres</a:t>
            </a:r>
            <a:endParaRPr lang="en-US" dirty="0" smtClean="0"/>
          </a:p>
          <a:p>
            <a:pPr marL="402336" lvl="1" indent="0">
              <a:buNone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4C92D-0306-4E69-9CD3-20855E849650}" type="slidenum">
              <a:rPr kumimoji="0" lang="en-US" smtClean="0"/>
              <a:t>19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41988471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1151" y="2237122"/>
            <a:ext cx="7498080" cy="1143000"/>
          </a:xfrm>
        </p:spPr>
        <p:txBody>
          <a:bodyPr>
            <a:noAutofit/>
          </a:bodyPr>
          <a:lstStyle/>
          <a:p>
            <a:pPr lvl="0" algn="ctr"/>
            <a:r>
              <a:rPr lang="nl-NL" sz="4800" dirty="0" smtClean="0"/>
              <a:t>Zijn de scores op een meerkeuzetoets hetzelfde als op een dictee?</a:t>
            </a:r>
            <a:endParaRPr lang="nl-NL" sz="48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4C92D-0306-4E69-9CD3-20855E849650}" type="slidenum">
              <a:rPr kumimoji="0" lang="en-US" smtClean="0"/>
              <a:t>2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2702963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4008" y="109538"/>
            <a:ext cx="7498080" cy="1143000"/>
          </a:xfrm>
        </p:spPr>
        <p:txBody>
          <a:bodyPr/>
          <a:lstStyle/>
          <a:p>
            <a:r>
              <a:rPr lang="en-US" dirty="0" err="1" smtClean="0"/>
              <a:t>Groep</a:t>
            </a:r>
            <a:r>
              <a:rPr lang="en-US" dirty="0" smtClean="0"/>
              <a:t> 8:  CLICHEE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130300" y="1252538"/>
            <a:ext cx="7924800" cy="5605462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8 </a:t>
            </a:r>
            <a:r>
              <a:rPr lang="en-US" dirty="0" err="1" smtClean="0"/>
              <a:t>kinderen</a:t>
            </a:r>
            <a:r>
              <a:rPr lang="en-US" dirty="0" smtClean="0"/>
              <a:t> </a:t>
            </a:r>
            <a:r>
              <a:rPr lang="en-US" dirty="0" err="1" smtClean="0"/>
              <a:t>vonden</a:t>
            </a:r>
            <a:r>
              <a:rPr lang="en-US" dirty="0" smtClean="0"/>
              <a:t> het </a:t>
            </a:r>
            <a:r>
              <a:rPr lang="en-US" dirty="0" err="1" smtClean="0"/>
              <a:t>woord</a:t>
            </a:r>
            <a:r>
              <a:rPr lang="en-US" dirty="0" smtClean="0"/>
              <a:t> </a:t>
            </a:r>
            <a:r>
              <a:rPr lang="en-US" dirty="0" err="1" smtClean="0"/>
              <a:t>niet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4 </a:t>
            </a:r>
            <a:r>
              <a:rPr lang="en-US" dirty="0" err="1" smtClean="0"/>
              <a:t>schreven</a:t>
            </a:r>
            <a:r>
              <a:rPr lang="en-US" dirty="0" smtClean="0"/>
              <a:t> het </a:t>
            </a:r>
            <a:r>
              <a:rPr lang="en-US" dirty="0" err="1" smtClean="0"/>
              <a:t>verkeerd</a:t>
            </a:r>
            <a:endParaRPr lang="en-US" dirty="0" smtClean="0"/>
          </a:p>
          <a:p>
            <a:pPr lvl="2"/>
            <a:r>
              <a:rPr lang="en-US" dirty="0" smtClean="0"/>
              <a:t>1x </a:t>
            </a:r>
            <a:r>
              <a:rPr lang="en-US" b="1" dirty="0" err="1" smtClean="0"/>
              <a:t>clichee</a:t>
            </a:r>
            <a:endParaRPr lang="en-US" b="1" dirty="0"/>
          </a:p>
          <a:p>
            <a:pPr lvl="2"/>
            <a:r>
              <a:rPr lang="en-US" dirty="0" smtClean="0"/>
              <a:t>1x </a:t>
            </a:r>
            <a:r>
              <a:rPr lang="en-US" dirty="0" err="1" smtClean="0"/>
              <a:t>clic</a:t>
            </a:r>
            <a:endParaRPr lang="en-US" dirty="0" smtClean="0"/>
          </a:p>
          <a:p>
            <a:pPr lvl="2"/>
            <a:r>
              <a:rPr lang="en-US" dirty="0" smtClean="0"/>
              <a:t>1x </a:t>
            </a:r>
            <a:r>
              <a:rPr lang="en-US" dirty="0" err="1" smtClean="0"/>
              <a:t>clich</a:t>
            </a:r>
            <a:endParaRPr lang="en-US" dirty="0" smtClean="0"/>
          </a:p>
          <a:p>
            <a:pPr lvl="2"/>
            <a:r>
              <a:rPr lang="en-US" dirty="0" smtClean="0"/>
              <a:t>1x </a:t>
            </a:r>
            <a:r>
              <a:rPr lang="en-US" dirty="0" err="1" smtClean="0"/>
              <a:t>cliche</a:t>
            </a:r>
            <a:endParaRPr lang="en-US" dirty="0" smtClean="0"/>
          </a:p>
          <a:p>
            <a:pPr lvl="2"/>
            <a:endParaRPr lang="en-US" dirty="0"/>
          </a:p>
          <a:p>
            <a:r>
              <a:rPr lang="en-US" dirty="0" smtClean="0"/>
              <a:t>24 </a:t>
            </a:r>
            <a:r>
              <a:rPr lang="en-US" dirty="0" err="1" smtClean="0"/>
              <a:t>kinderen</a:t>
            </a:r>
            <a:r>
              <a:rPr lang="en-US" dirty="0" smtClean="0"/>
              <a:t> </a:t>
            </a:r>
            <a:r>
              <a:rPr lang="en-US" dirty="0" err="1" smtClean="0"/>
              <a:t>vonden</a:t>
            </a:r>
            <a:r>
              <a:rPr lang="en-US" dirty="0" smtClean="0"/>
              <a:t> het </a:t>
            </a:r>
            <a:r>
              <a:rPr lang="en-US" dirty="0" err="1" smtClean="0"/>
              <a:t>woord</a:t>
            </a:r>
            <a:r>
              <a:rPr lang="en-US" dirty="0" smtClean="0"/>
              <a:t> </a:t>
            </a:r>
            <a:r>
              <a:rPr lang="en-US" dirty="0" err="1" smtClean="0"/>
              <a:t>wel</a:t>
            </a:r>
            <a:r>
              <a:rPr lang="en-US" dirty="0" smtClean="0"/>
              <a:t>,</a:t>
            </a:r>
          </a:p>
          <a:p>
            <a:pPr lvl="1"/>
            <a:r>
              <a:rPr lang="en-US" dirty="0" smtClean="0"/>
              <a:t>9 </a:t>
            </a:r>
            <a:r>
              <a:rPr lang="en-US" dirty="0" err="1" smtClean="0"/>
              <a:t>schreven</a:t>
            </a:r>
            <a:r>
              <a:rPr lang="en-US" dirty="0" smtClean="0"/>
              <a:t> het </a:t>
            </a:r>
            <a:r>
              <a:rPr lang="en-US" dirty="0" err="1" smtClean="0"/>
              <a:t>desondanks</a:t>
            </a:r>
            <a:r>
              <a:rPr lang="en-US" dirty="0" smtClean="0"/>
              <a:t> </a:t>
            </a:r>
            <a:r>
              <a:rPr lang="en-US" dirty="0" err="1" smtClean="0"/>
              <a:t>verkeerd</a:t>
            </a:r>
            <a:endParaRPr lang="en-US" dirty="0" smtClean="0"/>
          </a:p>
          <a:p>
            <a:pPr lvl="2"/>
            <a:r>
              <a:rPr lang="en-US" dirty="0"/>
              <a:t>1x </a:t>
            </a:r>
            <a:r>
              <a:rPr lang="en-US" b="1" dirty="0" err="1"/>
              <a:t>clichee</a:t>
            </a:r>
            <a:endParaRPr lang="en-US" b="1" dirty="0"/>
          </a:p>
          <a:p>
            <a:pPr lvl="2"/>
            <a:r>
              <a:rPr lang="en-US" dirty="0" smtClean="0"/>
              <a:t>2x </a:t>
            </a:r>
            <a:r>
              <a:rPr lang="en-US" dirty="0" err="1" smtClean="0"/>
              <a:t>clicee</a:t>
            </a:r>
            <a:endParaRPr lang="en-US" dirty="0" smtClean="0"/>
          </a:p>
          <a:p>
            <a:pPr lvl="2"/>
            <a:r>
              <a:rPr lang="en-US" dirty="0" smtClean="0"/>
              <a:t>1x </a:t>
            </a:r>
            <a:r>
              <a:rPr lang="en-US" dirty="0" err="1" smtClean="0"/>
              <a:t>clic</a:t>
            </a:r>
            <a:endParaRPr lang="en-US" dirty="0" smtClean="0"/>
          </a:p>
          <a:p>
            <a:pPr lvl="2"/>
            <a:r>
              <a:rPr lang="en-US" dirty="0" smtClean="0"/>
              <a:t>1x cliché</a:t>
            </a:r>
          </a:p>
          <a:p>
            <a:pPr lvl="2"/>
            <a:r>
              <a:rPr lang="en-US" dirty="0" smtClean="0"/>
              <a:t>1x </a:t>
            </a:r>
            <a:r>
              <a:rPr lang="en-US" dirty="0" err="1" smtClean="0"/>
              <a:t>clig</a:t>
            </a:r>
            <a:endParaRPr lang="en-US" dirty="0" smtClean="0"/>
          </a:p>
          <a:p>
            <a:pPr lvl="2"/>
            <a:r>
              <a:rPr lang="en-US" dirty="0" smtClean="0"/>
              <a:t>1x </a:t>
            </a:r>
            <a:r>
              <a:rPr lang="en-US" dirty="0" err="1" smtClean="0"/>
              <a:t>clishee</a:t>
            </a:r>
            <a:endParaRPr lang="en-US" dirty="0" smtClean="0"/>
          </a:p>
          <a:p>
            <a:pPr lvl="2"/>
            <a:r>
              <a:rPr lang="en-US" dirty="0" smtClean="0"/>
              <a:t>1x </a:t>
            </a:r>
            <a:r>
              <a:rPr lang="en-US" dirty="0" err="1" smtClean="0"/>
              <a:t>klishée</a:t>
            </a:r>
            <a:endParaRPr lang="en-US" dirty="0" smtClean="0"/>
          </a:p>
          <a:p>
            <a:pPr lvl="2"/>
            <a:r>
              <a:rPr lang="en-US" dirty="0" smtClean="0"/>
              <a:t>1x </a:t>
            </a:r>
            <a:r>
              <a:rPr lang="en-US" dirty="0" err="1" smtClean="0"/>
              <a:t>lichee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4C92D-0306-4E69-9CD3-20855E849650}" type="slidenum">
              <a:rPr kumimoji="0" lang="en-US" smtClean="0"/>
              <a:t>20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5427390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Conclusies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96646" lvl="0" indent="-514350">
              <a:buFont typeface="+mj-lt"/>
              <a:buAutoNum type="arabicPeriod"/>
            </a:pPr>
            <a:r>
              <a:rPr lang="nl-NL" dirty="0"/>
              <a:t>E</a:t>
            </a:r>
            <a:r>
              <a:rPr lang="nl-NL" dirty="0" smtClean="0"/>
              <a:t>en </a:t>
            </a:r>
            <a:r>
              <a:rPr lang="nl-NL" dirty="0"/>
              <a:t>meerkeuzetoets </a:t>
            </a:r>
            <a:r>
              <a:rPr lang="nl-NL" dirty="0" smtClean="0"/>
              <a:t>meet niet hetzelfde </a:t>
            </a:r>
            <a:r>
              <a:rPr lang="nl-NL" dirty="0"/>
              <a:t>als een </a:t>
            </a:r>
            <a:r>
              <a:rPr lang="nl-NL" dirty="0" smtClean="0"/>
              <a:t>dictee.</a:t>
            </a:r>
          </a:p>
          <a:p>
            <a:pPr marL="596646" lvl="0" indent="-514350">
              <a:buFont typeface="+mj-lt"/>
              <a:buAutoNum type="arabicPeriod"/>
            </a:pPr>
            <a:endParaRPr lang="en-US" dirty="0"/>
          </a:p>
          <a:p>
            <a:pPr marL="596646" lvl="0" indent="-514350">
              <a:buFont typeface="+mj-lt"/>
              <a:buAutoNum type="arabicPeriod"/>
            </a:pPr>
            <a:r>
              <a:rPr lang="nl-NL" dirty="0" smtClean="0"/>
              <a:t>Fouten op een </a:t>
            </a:r>
            <a:r>
              <a:rPr lang="nl-NL" dirty="0"/>
              <a:t>meerkeuzetoets </a:t>
            </a:r>
            <a:r>
              <a:rPr lang="nl-NL" dirty="0" smtClean="0"/>
              <a:t>hebben geen diagnostische waarden. </a:t>
            </a:r>
          </a:p>
          <a:p>
            <a:pPr marL="596646" lvl="0" indent="-514350">
              <a:buFont typeface="+mj-lt"/>
              <a:buAutoNum type="arabicPeriod"/>
            </a:pPr>
            <a:endParaRPr lang="nl-NL" dirty="0" smtClean="0"/>
          </a:p>
          <a:p>
            <a:pPr marL="596646" lvl="0" indent="-514350">
              <a:buFont typeface="+mj-lt"/>
              <a:buAutoNum type="arabicPeriod"/>
            </a:pPr>
            <a:r>
              <a:rPr lang="nl-NL" dirty="0" smtClean="0"/>
              <a:t>Meerkeuzetoetsen </a:t>
            </a:r>
            <a:r>
              <a:rPr lang="nl-NL"/>
              <a:t>bieden </a:t>
            </a:r>
            <a:r>
              <a:rPr lang="nl-NL" smtClean="0"/>
              <a:t>geen </a:t>
            </a:r>
            <a:r>
              <a:rPr lang="nl-NL" dirty="0" smtClean="0"/>
              <a:t>hulp bij het opstellen van handelingsplannen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4C92D-0306-4E69-9CD3-20855E849650}" type="slidenum">
              <a:rPr kumimoji="0" lang="en-US" smtClean="0"/>
              <a:t>21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5332024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06500" y="1663700"/>
            <a:ext cx="7581900" cy="3175000"/>
          </a:xfrm>
        </p:spPr>
        <p:txBody>
          <a:bodyPr>
            <a:normAutofit lnSpcReduction="10000"/>
          </a:bodyPr>
          <a:lstStyle/>
          <a:p>
            <a:pPr marL="82296" lvl="0" indent="0" algn="ctr">
              <a:buNone/>
            </a:pPr>
            <a:endParaRPr lang="nl-NL" dirty="0"/>
          </a:p>
          <a:p>
            <a:pPr marL="82296" lvl="0" indent="0" algn="ctr">
              <a:buNone/>
            </a:pPr>
            <a:r>
              <a:rPr lang="nl-NL" dirty="0" smtClean="0">
                <a:solidFill>
                  <a:srgbClr val="660066"/>
                </a:solidFill>
              </a:rPr>
              <a:t>Confronteer kinderen </a:t>
            </a:r>
            <a:r>
              <a:rPr lang="nl-NL" dirty="0">
                <a:solidFill>
                  <a:srgbClr val="660066"/>
                </a:solidFill>
              </a:rPr>
              <a:t>niet met fout gespelde </a:t>
            </a:r>
            <a:r>
              <a:rPr lang="nl-NL" dirty="0" smtClean="0">
                <a:solidFill>
                  <a:srgbClr val="660066"/>
                </a:solidFill>
              </a:rPr>
              <a:t>woorden</a:t>
            </a:r>
          </a:p>
          <a:p>
            <a:pPr marL="82296" lvl="0" indent="0" algn="ctr">
              <a:buNone/>
            </a:pPr>
            <a:endParaRPr lang="nl-NL" dirty="0">
              <a:solidFill>
                <a:srgbClr val="660066"/>
              </a:solidFill>
            </a:endParaRPr>
          </a:p>
          <a:p>
            <a:pPr marL="82296" lvl="0" indent="0" algn="ctr">
              <a:buNone/>
            </a:pPr>
            <a:r>
              <a:rPr lang="nl-NL" dirty="0" smtClean="0">
                <a:solidFill>
                  <a:srgbClr val="660066"/>
                </a:solidFill>
              </a:rPr>
              <a:t>Het leren van de spelling is daar niet bij gebaad....eh…</a:t>
            </a:r>
            <a:r>
              <a:rPr lang="nl-NL" dirty="0" err="1" smtClean="0">
                <a:solidFill>
                  <a:srgbClr val="660066"/>
                </a:solidFill>
              </a:rPr>
              <a:t>gebaadt</a:t>
            </a:r>
            <a:r>
              <a:rPr lang="nl-NL" dirty="0" smtClean="0">
                <a:solidFill>
                  <a:srgbClr val="660066"/>
                </a:solidFill>
              </a:rPr>
              <a:t>…of gebaat</a:t>
            </a:r>
            <a:endParaRPr lang="en-US" dirty="0">
              <a:solidFill>
                <a:srgbClr val="660066"/>
              </a:solidFill>
            </a:endParaRPr>
          </a:p>
          <a:p>
            <a:pPr marL="82296" indent="0" algn="ctr">
              <a:buNone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4C92D-0306-4E69-9CD3-20855E849650}" type="slidenum">
              <a:rPr kumimoji="0" lang="en-US" smtClean="0"/>
              <a:t>22</a:t>
            </a:fld>
            <a:endParaRPr kumimoji="0" lang="en-US"/>
          </a:p>
        </p:txBody>
      </p:sp>
      <p:sp>
        <p:nvSpPr>
          <p:cNvPr id="7" name="TextBox 6"/>
          <p:cNvSpPr txBox="1"/>
          <p:nvPr/>
        </p:nvSpPr>
        <p:spPr>
          <a:xfrm>
            <a:off x="1028700" y="5702300"/>
            <a:ext cx="80421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</a:rPr>
              <a:t>Bosman,  A.M.T., &amp; </a:t>
            </a:r>
            <a:r>
              <a:rPr lang="en-US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Schraven</a:t>
            </a: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</a:rPr>
              <a:t>, J.L.M. (2014). </a:t>
            </a:r>
            <a:r>
              <a:rPr lang="en-US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Meerkeuzeopgaven</a:t>
            </a: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van de </a:t>
            </a:r>
            <a:r>
              <a:rPr lang="en-US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Cito</a:t>
            </a: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-</a:t>
            </a: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</a:rPr>
              <a:t>s</a:t>
            </a: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pelling  </a:t>
            </a:r>
          </a:p>
          <a:p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      </a:t>
            </a:r>
            <a:r>
              <a:rPr lang="en-US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toets</a:t>
            </a: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en-US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zijn</a:t>
            </a: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en-US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echt</a:t>
            </a: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en-US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niet</a:t>
            </a: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valide</a:t>
            </a: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. </a:t>
            </a:r>
            <a:r>
              <a:rPr lang="en-US" i="1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Orthopedagogiek</a:t>
            </a:r>
            <a:r>
              <a:rPr lang="en-US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: </a:t>
            </a:r>
            <a:r>
              <a:rPr lang="en-US" i="1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Onderzoek</a:t>
            </a:r>
            <a:r>
              <a:rPr lang="en-US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en </a:t>
            </a:r>
            <a:r>
              <a:rPr lang="en-US" i="1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Praktijk</a:t>
            </a:r>
            <a:r>
              <a:rPr lang="en-US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, 53,</a:t>
            </a: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247-261.</a:t>
            </a:r>
            <a:endParaRPr lang="nl-NL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08905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z="4000" dirty="0" smtClean="0"/>
              <a:t>M4  </a:t>
            </a:r>
            <a:r>
              <a:rPr lang="nl-NL" sz="4000" dirty="0"/>
              <a:t>	Vervolg 2     Opgave </a:t>
            </a:r>
            <a:r>
              <a:rPr lang="nl-NL" sz="4000" dirty="0" smtClean="0"/>
              <a:t>1</a:t>
            </a:r>
            <a:endParaRPr lang="nl-NL" dirty="0"/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79095433"/>
              </p:ext>
            </p:extLst>
          </p:nvPr>
        </p:nvGraphicFramePr>
        <p:xfrm>
          <a:off x="1434338" y="1984911"/>
          <a:ext cx="7499350" cy="365760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814703"/>
                <a:gridCol w="6684647"/>
              </a:tblGrid>
              <a:tr h="615803"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nl-NL" sz="2800" dirty="0" smtClean="0"/>
                        <a:t>Welk dikgedrukt woord is fout?</a:t>
                      </a:r>
                      <a:endParaRPr lang="nl-NL" sz="2800" noProof="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615803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2800" dirty="0" smtClean="0"/>
                        <a:t>a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nl-NL" sz="2800" noProof="0" dirty="0" smtClean="0"/>
                        <a:t>De </a:t>
                      </a:r>
                      <a:r>
                        <a:rPr lang="nl-NL" sz="2800" b="1" noProof="0" dirty="0" smtClean="0"/>
                        <a:t>vlag</a:t>
                      </a:r>
                      <a:r>
                        <a:rPr lang="nl-NL" sz="2800" noProof="0" dirty="0" smtClean="0"/>
                        <a:t> wappert al de hele dag.</a:t>
                      </a:r>
                      <a:endParaRPr lang="nl-NL" sz="2800" noProof="0" dirty="0"/>
                    </a:p>
                  </a:txBody>
                  <a:tcPr/>
                </a:tc>
              </a:tr>
              <a:tr h="615803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2800" dirty="0" smtClean="0"/>
                        <a:t>b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nl-NL" sz="2800" noProof="0" dirty="0" smtClean="0"/>
                        <a:t>Er lag een </a:t>
                      </a:r>
                      <a:r>
                        <a:rPr lang="nl-NL" sz="2800" b="1" noProof="0" dirty="0" smtClean="0"/>
                        <a:t>wrak </a:t>
                      </a:r>
                      <a:r>
                        <a:rPr lang="nl-NL" sz="2800" noProof="0" dirty="0" smtClean="0"/>
                        <a:t>in</a:t>
                      </a:r>
                      <a:r>
                        <a:rPr lang="nl-NL" sz="2800" baseline="0" noProof="0" dirty="0" smtClean="0"/>
                        <a:t> de zee.</a:t>
                      </a:r>
                      <a:endParaRPr lang="nl-NL" sz="2800" noProof="0" dirty="0"/>
                    </a:p>
                  </a:txBody>
                  <a:tcPr/>
                </a:tc>
              </a:tr>
              <a:tr h="615803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2800" dirty="0" smtClean="0"/>
                        <a:t>c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nl-NL" sz="2800" noProof="0" dirty="0" smtClean="0"/>
                        <a:t>Ik vond het geen goede </a:t>
                      </a:r>
                      <a:r>
                        <a:rPr lang="nl-NL" sz="2800" b="1" noProof="0" dirty="0" smtClean="0"/>
                        <a:t>grap</a:t>
                      </a:r>
                      <a:r>
                        <a:rPr lang="nl-NL" sz="2800" noProof="0" dirty="0" smtClean="0"/>
                        <a:t>.</a:t>
                      </a:r>
                      <a:endParaRPr lang="nl-NL" sz="2800" noProof="0" dirty="0"/>
                    </a:p>
                  </a:txBody>
                  <a:tcPr/>
                </a:tc>
              </a:tr>
              <a:tr h="615803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2800" dirty="0" smtClean="0"/>
                        <a:t>d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nl-NL" sz="2800" noProof="0" dirty="0" smtClean="0"/>
                        <a:t>Pieter was nog</a:t>
                      </a:r>
                      <a:r>
                        <a:rPr lang="nl-NL" sz="2800" baseline="0" noProof="0" dirty="0" smtClean="0"/>
                        <a:t> erg </a:t>
                      </a:r>
                      <a:r>
                        <a:rPr lang="nl-NL" sz="2800" b="1" baseline="0" noProof="0" dirty="0" err="1" smtClean="0"/>
                        <a:t>swak</a:t>
                      </a:r>
                      <a:r>
                        <a:rPr lang="nl-NL" sz="2800" baseline="0" noProof="0" dirty="0" smtClean="0"/>
                        <a:t> na zijn ziekte.</a:t>
                      </a:r>
                      <a:endParaRPr lang="nl-NL" sz="2800" noProof="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4C92D-0306-4E69-9CD3-20855E849650}" type="slidenum">
              <a:rPr kumimoji="0" lang="en-US" smtClean="0"/>
              <a:t>3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2945652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942929"/>
          </a:xfrm>
        </p:spPr>
        <p:txBody>
          <a:bodyPr>
            <a:normAutofit/>
          </a:bodyPr>
          <a:lstStyle/>
          <a:p>
            <a:r>
              <a:rPr lang="nl-NL" sz="4400" dirty="0" smtClean="0"/>
              <a:t>M7  	</a:t>
            </a:r>
            <a:r>
              <a:rPr lang="nl-NL" sz="4400" dirty="0"/>
              <a:t>Vervolg </a:t>
            </a:r>
            <a:r>
              <a:rPr lang="nl-NL" sz="4400" dirty="0" smtClean="0"/>
              <a:t>2     Opgave 22</a:t>
            </a:r>
            <a:endParaRPr lang="nl-NL" dirty="0"/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27307147"/>
              </p:ext>
            </p:extLst>
          </p:nvPr>
        </p:nvGraphicFramePr>
        <p:xfrm>
          <a:off x="1308395" y="1607687"/>
          <a:ext cx="7625293" cy="4880966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473639"/>
                <a:gridCol w="7151654"/>
              </a:tblGrid>
              <a:tr h="756122"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nl-NL" sz="2800" dirty="0" smtClean="0"/>
                        <a:t>Welk dikgedrukt woord is fout?</a:t>
                      </a:r>
                      <a:endParaRPr lang="nl-NL" sz="2800" noProof="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1039668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2000" dirty="0" smtClean="0"/>
                        <a:t>a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nl-NL" sz="2000" noProof="0" dirty="0" smtClean="0"/>
                        <a:t>Dat ongeluk is</a:t>
                      </a:r>
                      <a:r>
                        <a:rPr lang="nl-NL" sz="2000" baseline="0" noProof="0" dirty="0" smtClean="0"/>
                        <a:t> onder </a:t>
                      </a:r>
                      <a:r>
                        <a:rPr lang="nl-NL" sz="2000" b="1" baseline="0" noProof="0" dirty="0" err="1" smtClean="0"/>
                        <a:t>raadselachtege</a:t>
                      </a:r>
                      <a:r>
                        <a:rPr lang="nl-NL" sz="2000" baseline="0" noProof="0" dirty="0" smtClean="0"/>
                        <a:t> omstandigheden gebeurd.</a:t>
                      </a:r>
                      <a:endParaRPr lang="nl-NL" sz="2000" noProof="0" dirty="0"/>
                    </a:p>
                  </a:txBody>
                  <a:tcPr/>
                </a:tc>
              </a:tr>
              <a:tr h="636513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2000" dirty="0" smtClean="0"/>
                        <a:t>b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nl-NL" sz="2000" noProof="0" dirty="0" smtClean="0"/>
                        <a:t>Het hele </a:t>
                      </a:r>
                      <a:r>
                        <a:rPr lang="nl-NL" sz="2000" b="1" noProof="0" dirty="0" smtClean="0"/>
                        <a:t>gezelschap</a:t>
                      </a:r>
                      <a:r>
                        <a:rPr lang="nl-NL" sz="2000" noProof="0" dirty="0" smtClean="0"/>
                        <a:t> barstte in lachen</a:t>
                      </a:r>
                      <a:r>
                        <a:rPr lang="nl-NL" sz="2000" baseline="0" noProof="0" dirty="0" smtClean="0"/>
                        <a:t> uit toen ik binnenkwam.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endParaRPr lang="nl-NL" sz="2000" noProof="0" dirty="0"/>
                    </a:p>
                  </a:txBody>
                  <a:tcPr/>
                </a:tc>
              </a:tr>
              <a:tr h="1039668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2000" dirty="0" smtClean="0"/>
                        <a:t>c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nl-NL" sz="2000" noProof="0" dirty="0" err="1" smtClean="0"/>
                        <a:t>Maja</a:t>
                      </a:r>
                      <a:r>
                        <a:rPr lang="nl-NL" sz="2000" noProof="0" dirty="0" smtClean="0"/>
                        <a:t> vindt het </a:t>
                      </a:r>
                      <a:r>
                        <a:rPr lang="nl-NL" sz="2000" b="1" noProof="0" dirty="0" smtClean="0"/>
                        <a:t>vreselijk</a:t>
                      </a:r>
                      <a:r>
                        <a:rPr lang="nl-NL" sz="2000" noProof="0" dirty="0" smtClean="0"/>
                        <a:t> spannend</a:t>
                      </a:r>
                      <a:r>
                        <a:rPr lang="nl-NL" sz="2000" baseline="0" noProof="0" dirty="0" smtClean="0"/>
                        <a:t> om alleen met de trein te gaan.</a:t>
                      </a:r>
                      <a:endParaRPr lang="nl-NL" sz="2000" noProof="0" dirty="0"/>
                    </a:p>
                  </a:txBody>
                  <a:tcPr/>
                </a:tc>
              </a:tr>
              <a:tr h="1039668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2000" dirty="0" smtClean="0"/>
                        <a:t>d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nl-NL" sz="2000" noProof="0" dirty="0" smtClean="0"/>
                        <a:t>Toen Aram te laat was, zei juf: “Hopelijk heb je</a:t>
                      </a:r>
                      <a:r>
                        <a:rPr lang="nl-NL" sz="2000" baseline="0" noProof="0" dirty="0" smtClean="0"/>
                        <a:t> een goed </a:t>
                      </a:r>
                      <a:r>
                        <a:rPr lang="nl-NL" sz="2000" b="1" baseline="0" noProof="0" dirty="0" smtClean="0"/>
                        <a:t>excuus</a:t>
                      </a:r>
                      <a:r>
                        <a:rPr lang="nl-NL" sz="2000" baseline="0" noProof="0" dirty="0" smtClean="0"/>
                        <a:t>!”</a:t>
                      </a:r>
                      <a:endParaRPr lang="nl-NL" sz="2000" noProof="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4C92D-0306-4E69-9CD3-20855E849650}" type="slidenum">
              <a:rPr kumimoji="0" lang="en-US" smtClean="0"/>
              <a:t>4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41087467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6200" y="168276"/>
            <a:ext cx="7498080" cy="746124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Gemiddelde</a:t>
            </a:r>
            <a:r>
              <a:rPr lang="en-US" dirty="0" smtClean="0"/>
              <a:t> scores 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56334316"/>
              </p:ext>
            </p:extLst>
          </p:nvPr>
        </p:nvGraphicFramePr>
        <p:xfrm>
          <a:off x="1346200" y="1168400"/>
          <a:ext cx="7353300" cy="5371045"/>
        </p:xfrm>
        <a:graphic>
          <a:graphicData uri="http://schemas.openxmlformats.org/drawingml/2006/table">
            <a:tbl>
              <a:tblPr firstRow="1" bandRow="1">
                <a:tableStyleId>{FABFCF23-3B69-468F-B69F-88F6DE6A72F2}</a:tableStyleId>
              </a:tblPr>
              <a:tblGrid>
                <a:gridCol w="2451100"/>
                <a:gridCol w="1930400"/>
                <a:gridCol w="1397000"/>
                <a:gridCol w="1574800"/>
              </a:tblGrid>
              <a:tr h="511176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Groep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err="1" smtClean="0"/>
                        <a:t>Meerkeuze</a:t>
                      </a:r>
                      <a:endParaRPr lang="en-US" sz="2400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err="1" smtClean="0"/>
                        <a:t>Dictee</a:t>
                      </a:r>
                      <a:endParaRPr lang="en-US" sz="2400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err="1" smtClean="0"/>
                        <a:t>Verschil</a:t>
                      </a:r>
                      <a:endParaRPr lang="en-US" sz="2400" dirty="0"/>
                    </a:p>
                  </a:txBody>
                  <a:tcPr marL="68580" marR="68580" marT="0" marB="0"/>
                </a:tc>
              </a:tr>
              <a:tr h="694267">
                <a:tc>
                  <a:txBody>
                    <a:bodyPr/>
                    <a:lstStyle/>
                    <a:p>
                      <a:pPr algn="l"/>
                      <a:r>
                        <a:rPr lang="en-US" sz="2400" dirty="0" err="1" smtClean="0"/>
                        <a:t>Violenschool</a:t>
                      </a:r>
                      <a:r>
                        <a:rPr lang="en-US" sz="2400" baseline="0" dirty="0" smtClean="0"/>
                        <a:t> -</a:t>
                      </a:r>
                      <a:r>
                        <a:rPr lang="en-US" sz="2400" dirty="0" smtClean="0"/>
                        <a:t> 4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2400" b="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81</a:t>
                      </a:r>
                      <a:endParaRPr lang="en-US" sz="2400" b="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2400" b="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89</a:t>
                      </a:r>
                      <a:endParaRPr lang="en-US" sz="2400" b="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2400" b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-8</a:t>
                      </a:r>
                      <a:endParaRPr lang="en-US" sz="2400" b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94267">
                <a:tc>
                  <a:txBody>
                    <a:bodyPr/>
                    <a:lstStyle/>
                    <a:p>
                      <a:pPr algn="l"/>
                      <a:r>
                        <a:rPr lang="en-US" sz="2400" dirty="0" err="1" smtClean="0"/>
                        <a:t>Kofschip</a:t>
                      </a:r>
                      <a:r>
                        <a:rPr lang="en-US" sz="2400" dirty="0" smtClean="0"/>
                        <a:t> - 4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79</a:t>
                      </a:r>
                      <a:endParaRPr lang="en-US" sz="2400" b="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85</a:t>
                      </a:r>
                      <a:endParaRPr lang="en-US" sz="2400" b="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-6</a:t>
                      </a:r>
                      <a:endParaRPr lang="en-US" sz="2400" b="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94267">
                <a:tc>
                  <a:txBody>
                    <a:bodyPr/>
                    <a:lstStyle/>
                    <a:p>
                      <a:pPr algn="l"/>
                      <a:r>
                        <a:rPr lang="en-US" sz="2400" dirty="0" err="1" smtClean="0"/>
                        <a:t>Violenschool</a:t>
                      </a:r>
                      <a:r>
                        <a:rPr lang="en-US" sz="2400" dirty="0" smtClean="0"/>
                        <a:t> - 5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2400" b="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78</a:t>
                      </a:r>
                      <a:endParaRPr lang="en-US" sz="2400" b="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2400" b="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75</a:t>
                      </a:r>
                      <a:endParaRPr lang="en-US" sz="2400" b="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2400" b="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+3</a:t>
                      </a:r>
                      <a:endParaRPr lang="en-US" sz="2400" b="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94267">
                <a:tc>
                  <a:txBody>
                    <a:bodyPr/>
                    <a:lstStyle/>
                    <a:p>
                      <a:pPr algn="l"/>
                      <a:r>
                        <a:rPr lang="en-US" sz="2400" dirty="0" err="1" smtClean="0"/>
                        <a:t>Violenschool</a:t>
                      </a:r>
                      <a:r>
                        <a:rPr lang="en-US" sz="2400" baseline="0" dirty="0" smtClean="0"/>
                        <a:t> - 7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2400" b="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85</a:t>
                      </a:r>
                      <a:endParaRPr lang="en-US" sz="2400" b="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2400" b="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82</a:t>
                      </a:r>
                      <a:endParaRPr lang="en-US" sz="2400" b="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2400" b="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+3</a:t>
                      </a:r>
                      <a:endParaRPr lang="en-US" sz="2400" b="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94267">
                <a:tc>
                  <a:txBody>
                    <a:bodyPr/>
                    <a:lstStyle/>
                    <a:p>
                      <a:pPr algn="l"/>
                      <a:r>
                        <a:rPr lang="en-US" sz="2400" dirty="0" smtClean="0"/>
                        <a:t>Wilhelmina - 7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80</a:t>
                      </a:r>
                      <a:endParaRPr lang="en-US" sz="2400" b="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77</a:t>
                      </a:r>
                      <a:endParaRPr lang="en-US" sz="2400" b="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-3</a:t>
                      </a:r>
                      <a:endParaRPr lang="en-US" sz="2400" b="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9426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err="1" smtClean="0"/>
                        <a:t>Violenschool</a:t>
                      </a:r>
                      <a:r>
                        <a:rPr lang="en-US" sz="2400" baseline="0" dirty="0" smtClean="0"/>
                        <a:t> - 8</a:t>
                      </a:r>
                      <a:endParaRPr lang="en-US" sz="2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2400" b="0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79</a:t>
                      </a:r>
                      <a:endParaRPr lang="en-US" sz="2400" b="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2400" b="0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72</a:t>
                      </a:r>
                      <a:endParaRPr lang="en-US" sz="2400" b="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2400" b="0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+7</a:t>
                      </a:r>
                      <a:endParaRPr lang="en-US" sz="2400" b="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94267">
                <a:tc>
                  <a:txBody>
                    <a:bodyPr/>
                    <a:lstStyle/>
                    <a:p>
                      <a:pPr algn="l"/>
                      <a:r>
                        <a:rPr lang="en-US" sz="2400" dirty="0" err="1" smtClean="0"/>
                        <a:t>Gemiddeld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80</a:t>
                      </a:r>
                      <a:endParaRPr lang="en-US" sz="24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80</a:t>
                      </a:r>
                      <a:endParaRPr lang="en-US" sz="24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± 0</a:t>
                      </a:r>
                      <a:endParaRPr lang="en-US" sz="24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4C92D-0306-4E69-9CD3-20855E849650}" type="slidenum">
              <a:rPr kumimoji="0" lang="en-US" smtClean="0"/>
              <a:t>5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8433959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795981"/>
          </a:xfrm>
        </p:spPr>
        <p:txBody>
          <a:bodyPr>
            <a:normAutofit/>
          </a:bodyPr>
          <a:lstStyle/>
          <a:p>
            <a:r>
              <a:rPr lang="en-US" sz="4400" dirty="0" err="1" smtClean="0"/>
              <a:t>Groep</a:t>
            </a:r>
            <a:r>
              <a:rPr lang="en-US" sz="4400" dirty="0" smtClean="0"/>
              <a:t> 4 </a:t>
            </a:r>
            <a:r>
              <a:rPr lang="en-US" sz="4400" dirty="0" err="1" smtClean="0"/>
              <a:t>Kofschip</a:t>
            </a:r>
            <a:endParaRPr lang="en-US" sz="44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7621331"/>
              </p:ext>
            </p:extLst>
          </p:nvPr>
        </p:nvGraphicFramePr>
        <p:xfrm>
          <a:off x="1435100" y="1447800"/>
          <a:ext cx="7499352" cy="4511040"/>
        </p:xfrm>
        <a:graphic>
          <a:graphicData uri="http://schemas.openxmlformats.org/drawingml/2006/table">
            <a:tbl>
              <a:tblPr firstRow="1" bandRow="1">
                <a:tableStyleId>{5A111915-BE36-4E01-A7E5-04B1672EAD32}</a:tableStyleId>
              </a:tblPr>
              <a:tblGrid>
                <a:gridCol w="1071336"/>
                <a:gridCol w="1071336"/>
                <a:gridCol w="1281536"/>
                <a:gridCol w="650706"/>
                <a:gridCol w="1091508"/>
                <a:gridCol w="1102003"/>
                <a:gridCol w="1230927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MK</a:t>
                      </a:r>
                      <a:endParaRPr lang="en-US" sz="2000" b="0" i="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err="1" smtClean="0"/>
                        <a:t>Dictee</a:t>
                      </a:r>
                      <a:endParaRPr lang="en-US" sz="2000" b="0" i="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err="1" smtClean="0"/>
                        <a:t>Verschil</a:t>
                      </a:r>
                      <a:endParaRPr lang="en-US" sz="2000" b="0" i="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000" b="0" i="0" dirty="0">
                        <a:latin typeface="Calibri"/>
                        <a:cs typeface="Calibri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MK</a:t>
                      </a:r>
                      <a:endParaRPr lang="en-US" sz="2000" b="0" i="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err="1" smtClean="0"/>
                        <a:t>Dictee</a:t>
                      </a:r>
                      <a:endParaRPr lang="en-US" sz="2000" b="0" i="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err="1" smtClean="0"/>
                        <a:t>Verschil</a:t>
                      </a:r>
                      <a:endParaRPr lang="en-US" sz="2000" b="0" i="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20000"/>
                        </a:lnSpc>
                        <a:spcAft>
                          <a:spcPts val="600"/>
                        </a:spcAft>
                      </a:pPr>
                      <a:r>
                        <a:rPr lang="nl-NL" sz="2000" dirty="0">
                          <a:effectLst/>
                          <a:latin typeface="Calibri"/>
                          <a:ea typeface="MS ??"/>
                          <a:cs typeface="Calibri"/>
                        </a:rPr>
                        <a:t>92</a:t>
                      </a:r>
                      <a:endParaRPr lang="en-US" sz="2000" dirty="0">
                        <a:effectLst/>
                        <a:latin typeface="Calibri"/>
                        <a:ea typeface="MS ??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20000"/>
                        </a:lnSpc>
                        <a:spcAft>
                          <a:spcPts val="600"/>
                        </a:spcAft>
                      </a:pPr>
                      <a:r>
                        <a:rPr lang="nl-NL" sz="2000">
                          <a:effectLst/>
                          <a:latin typeface="Calibri"/>
                          <a:ea typeface="MS ??"/>
                          <a:cs typeface="Calibri"/>
                        </a:rPr>
                        <a:t>76</a:t>
                      </a:r>
                      <a:endParaRPr lang="en-US" sz="2000">
                        <a:effectLst/>
                        <a:latin typeface="Calibri"/>
                        <a:ea typeface="MS ??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20000"/>
                        </a:lnSpc>
                        <a:spcAft>
                          <a:spcPts val="600"/>
                        </a:spcAft>
                      </a:pPr>
                      <a:r>
                        <a:rPr lang="nl-NL" sz="2000">
                          <a:effectLst/>
                          <a:latin typeface="Calibri"/>
                          <a:ea typeface="MS ??"/>
                          <a:cs typeface="Calibri"/>
                        </a:rPr>
                        <a:t>+16</a:t>
                      </a:r>
                      <a:endParaRPr lang="en-US" sz="2000">
                        <a:effectLst/>
                        <a:latin typeface="Calibri"/>
                        <a:ea typeface="MS ??"/>
                        <a:cs typeface="Calibri"/>
                      </a:endParaRPr>
                    </a:p>
                  </a:txBody>
                  <a:tcPr marL="44450" marR="44450" marT="0" marB="0">
                    <a:solidFill>
                      <a:srgbClr val="C6B07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endParaRPr lang="en-US" sz="2000" b="0" i="0" dirty="0">
                        <a:latin typeface="Calibri"/>
                        <a:cs typeface="Calibri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20000"/>
                        </a:lnSpc>
                        <a:spcAft>
                          <a:spcPts val="600"/>
                        </a:spcAft>
                      </a:pPr>
                      <a:r>
                        <a:rPr lang="nl-NL" sz="2000">
                          <a:effectLst/>
                          <a:latin typeface="Calibri"/>
                          <a:ea typeface="MS ??"/>
                          <a:cs typeface="Calibri"/>
                        </a:rPr>
                        <a:t>72</a:t>
                      </a:r>
                      <a:endParaRPr lang="en-US" sz="2000">
                        <a:effectLst/>
                        <a:latin typeface="Calibri"/>
                        <a:ea typeface="MS ??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20000"/>
                        </a:lnSpc>
                        <a:spcAft>
                          <a:spcPts val="600"/>
                        </a:spcAft>
                      </a:pPr>
                      <a:r>
                        <a:rPr lang="nl-NL" sz="2000">
                          <a:effectLst/>
                          <a:latin typeface="Calibri"/>
                          <a:ea typeface="MS ??"/>
                          <a:cs typeface="Calibri"/>
                        </a:rPr>
                        <a:t>64</a:t>
                      </a:r>
                      <a:endParaRPr lang="en-US" sz="2000">
                        <a:effectLst/>
                        <a:latin typeface="Calibri"/>
                        <a:ea typeface="MS ??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20000"/>
                        </a:lnSpc>
                        <a:spcAft>
                          <a:spcPts val="600"/>
                        </a:spcAft>
                      </a:pPr>
                      <a:r>
                        <a:rPr lang="nl-NL" sz="2000">
                          <a:effectLst/>
                          <a:latin typeface="Calibri"/>
                          <a:ea typeface="MS ??"/>
                          <a:cs typeface="Calibri"/>
                        </a:rPr>
                        <a:t>+8</a:t>
                      </a:r>
                      <a:endParaRPr lang="en-US" sz="2000">
                        <a:effectLst/>
                        <a:latin typeface="Calibri"/>
                        <a:ea typeface="MS ??"/>
                        <a:cs typeface="Calibri"/>
                      </a:endParaRPr>
                    </a:p>
                  </a:txBody>
                  <a:tcPr marL="44450" marR="44450" marT="0" marB="0">
                    <a:solidFill>
                      <a:srgbClr val="C6B07E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20000"/>
                        </a:lnSpc>
                        <a:spcAft>
                          <a:spcPts val="600"/>
                        </a:spcAft>
                      </a:pPr>
                      <a:r>
                        <a:rPr lang="nl-NL" sz="2000" dirty="0">
                          <a:effectLst/>
                          <a:latin typeface="Calibri"/>
                          <a:ea typeface="MS ??"/>
                          <a:cs typeface="Calibri"/>
                        </a:rPr>
                        <a:t>60</a:t>
                      </a:r>
                      <a:endParaRPr lang="en-US" sz="2000" dirty="0">
                        <a:effectLst/>
                        <a:latin typeface="Calibri"/>
                        <a:ea typeface="MS ??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20000"/>
                        </a:lnSpc>
                        <a:spcAft>
                          <a:spcPts val="600"/>
                        </a:spcAft>
                      </a:pPr>
                      <a:r>
                        <a:rPr lang="nl-NL" sz="2000">
                          <a:effectLst/>
                          <a:latin typeface="Calibri"/>
                          <a:ea typeface="MS ??"/>
                          <a:cs typeface="Calibri"/>
                        </a:rPr>
                        <a:t>92</a:t>
                      </a:r>
                      <a:endParaRPr lang="en-US" sz="2000">
                        <a:effectLst/>
                        <a:latin typeface="Calibri"/>
                        <a:ea typeface="MS ??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20000"/>
                        </a:lnSpc>
                        <a:spcAft>
                          <a:spcPts val="600"/>
                        </a:spcAft>
                      </a:pPr>
                      <a:r>
                        <a:rPr lang="nl-NL" sz="2000" dirty="0">
                          <a:effectLst/>
                          <a:latin typeface="Calibri"/>
                          <a:ea typeface="MS ??"/>
                          <a:cs typeface="Calibri"/>
                        </a:rPr>
                        <a:t>-32</a:t>
                      </a:r>
                      <a:endParaRPr lang="en-US" sz="2000" dirty="0">
                        <a:effectLst/>
                        <a:latin typeface="Calibri"/>
                        <a:ea typeface="MS ??"/>
                        <a:cs typeface="Calibri"/>
                      </a:endParaRPr>
                    </a:p>
                  </a:txBody>
                  <a:tcPr marL="44450" marR="44450" marT="0" marB="0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endParaRPr lang="en-US" sz="2000" b="0" i="0" dirty="0">
                        <a:latin typeface="Calibri"/>
                        <a:cs typeface="Calibri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20000"/>
                        </a:lnSpc>
                        <a:spcAft>
                          <a:spcPts val="600"/>
                        </a:spcAft>
                      </a:pPr>
                      <a:r>
                        <a:rPr lang="nl-NL" sz="2000">
                          <a:effectLst/>
                          <a:latin typeface="Calibri"/>
                          <a:ea typeface="MS ??"/>
                          <a:cs typeface="Calibri"/>
                        </a:rPr>
                        <a:t>76</a:t>
                      </a:r>
                      <a:endParaRPr lang="en-US" sz="2000">
                        <a:effectLst/>
                        <a:latin typeface="Calibri"/>
                        <a:ea typeface="MS ??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20000"/>
                        </a:lnSpc>
                        <a:spcAft>
                          <a:spcPts val="600"/>
                        </a:spcAft>
                      </a:pPr>
                      <a:r>
                        <a:rPr lang="nl-NL" sz="2000">
                          <a:effectLst/>
                          <a:latin typeface="Calibri"/>
                          <a:ea typeface="MS ??"/>
                          <a:cs typeface="Calibri"/>
                        </a:rPr>
                        <a:t>84</a:t>
                      </a:r>
                      <a:endParaRPr lang="en-US" sz="2000">
                        <a:effectLst/>
                        <a:latin typeface="Calibri"/>
                        <a:ea typeface="MS ??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20000"/>
                        </a:lnSpc>
                        <a:spcAft>
                          <a:spcPts val="600"/>
                        </a:spcAft>
                      </a:pPr>
                      <a:r>
                        <a:rPr lang="nl-NL" sz="2000">
                          <a:effectLst/>
                          <a:latin typeface="Calibri"/>
                          <a:ea typeface="MS ??"/>
                          <a:cs typeface="Calibri"/>
                        </a:rPr>
                        <a:t>-8</a:t>
                      </a:r>
                      <a:endParaRPr lang="en-US" sz="2000">
                        <a:effectLst/>
                        <a:latin typeface="Calibri"/>
                        <a:ea typeface="MS ??"/>
                        <a:cs typeface="Calibri"/>
                      </a:endParaRPr>
                    </a:p>
                  </a:txBody>
                  <a:tcPr marL="44450" marR="44450" marT="0" marB="0">
                    <a:solidFill>
                      <a:srgbClr val="964305"/>
                    </a:solidFill>
                  </a:tcPr>
                </a:tc>
              </a:tr>
              <a:tr h="315658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20000"/>
                        </a:lnSpc>
                        <a:spcAft>
                          <a:spcPts val="600"/>
                        </a:spcAft>
                      </a:pPr>
                      <a:r>
                        <a:rPr lang="nl-NL" sz="2000">
                          <a:effectLst/>
                          <a:latin typeface="Calibri"/>
                          <a:ea typeface="MS ??"/>
                          <a:cs typeface="Calibri"/>
                        </a:rPr>
                        <a:t>92</a:t>
                      </a:r>
                      <a:endParaRPr lang="en-US" sz="2000">
                        <a:effectLst/>
                        <a:latin typeface="Calibri"/>
                        <a:ea typeface="MS ??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20000"/>
                        </a:lnSpc>
                        <a:spcAft>
                          <a:spcPts val="600"/>
                        </a:spcAft>
                      </a:pPr>
                      <a:r>
                        <a:rPr lang="nl-NL" sz="2000">
                          <a:effectLst/>
                          <a:latin typeface="Calibri"/>
                          <a:ea typeface="MS ??"/>
                          <a:cs typeface="Calibri"/>
                        </a:rPr>
                        <a:t>100</a:t>
                      </a:r>
                      <a:endParaRPr lang="en-US" sz="2000">
                        <a:effectLst/>
                        <a:latin typeface="Calibri"/>
                        <a:ea typeface="MS ??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20000"/>
                        </a:lnSpc>
                        <a:spcAft>
                          <a:spcPts val="600"/>
                        </a:spcAft>
                      </a:pPr>
                      <a:r>
                        <a:rPr lang="nl-NL" sz="2000" dirty="0">
                          <a:effectLst/>
                          <a:latin typeface="Calibri"/>
                          <a:ea typeface="MS ??"/>
                          <a:cs typeface="Calibri"/>
                        </a:rPr>
                        <a:t>-8</a:t>
                      </a:r>
                      <a:endParaRPr lang="en-US" sz="2000" dirty="0">
                        <a:effectLst/>
                        <a:latin typeface="Calibri"/>
                        <a:ea typeface="MS ??"/>
                        <a:cs typeface="Calibri"/>
                      </a:endParaRPr>
                    </a:p>
                  </a:txBody>
                  <a:tcPr marL="44450" marR="44450" marT="0" marB="0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endParaRPr lang="en-US" sz="2000" b="0" i="0" dirty="0">
                        <a:latin typeface="Calibri"/>
                        <a:cs typeface="Calibri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20000"/>
                        </a:lnSpc>
                        <a:spcAft>
                          <a:spcPts val="600"/>
                        </a:spcAft>
                      </a:pPr>
                      <a:r>
                        <a:rPr lang="nl-NL" sz="2000">
                          <a:effectLst/>
                          <a:latin typeface="Calibri"/>
                          <a:ea typeface="MS ??"/>
                          <a:cs typeface="Calibri"/>
                        </a:rPr>
                        <a:t>68</a:t>
                      </a:r>
                      <a:endParaRPr lang="en-US" sz="2000">
                        <a:effectLst/>
                        <a:latin typeface="Calibri"/>
                        <a:ea typeface="MS ??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20000"/>
                        </a:lnSpc>
                        <a:spcAft>
                          <a:spcPts val="600"/>
                        </a:spcAft>
                      </a:pPr>
                      <a:r>
                        <a:rPr lang="nl-NL" sz="2000">
                          <a:effectLst/>
                          <a:latin typeface="Calibri"/>
                          <a:ea typeface="MS ??"/>
                          <a:cs typeface="Calibri"/>
                        </a:rPr>
                        <a:t>88</a:t>
                      </a:r>
                      <a:endParaRPr lang="en-US" sz="2000">
                        <a:effectLst/>
                        <a:latin typeface="Calibri"/>
                        <a:ea typeface="MS ??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20000"/>
                        </a:lnSpc>
                        <a:spcAft>
                          <a:spcPts val="600"/>
                        </a:spcAft>
                      </a:pPr>
                      <a:r>
                        <a:rPr lang="nl-NL" sz="2000">
                          <a:effectLst/>
                          <a:latin typeface="Calibri"/>
                          <a:ea typeface="MS ??"/>
                          <a:cs typeface="Calibri"/>
                        </a:rPr>
                        <a:t>-20</a:t>
                      </a:r>
                      <a:endParaRPr lang="en-US" sz="2000">
                        <a:effectLst/>
                        <a:latin typeface="Calibri"/>
                        <a:ea typeface="MS ??"/>
                        <a:cs typeface="Calibri"/>
                      </a:endParaRPr>
                    </a:p>
                  </a:txBody>
                  <a:tcPr marL="44450" marR="44450" marT="0" marB="0">
                    <a:solidFill>
                      <a:srgbClr val="964305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20000"/>
                        </a:lnSpc>
                        <a:spcAft>
                          <a:spcPts val="600"/>
                        </a:spcAft>
                      </a:pPr>
                      <a:r>
                        <a:rPr lang="nl-NL" sz="2000">
                          <a:effectLst/>
                          <a:latin typeface="Calibri"/>
                          <a:ea typeface="MS ??"/>
                          <a:cs typeface="Calibri"/>
                        </a:rPr>
                        <a:t>76</a:t>
                      </a:r>
                      <a:endParaRPr lang="en-US" sz="2000">
                        <a:effectLst/>
                        <a:latin typeface="Calibri"/>
                        <a:ea typeface="MS ??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20000"/>
                        </a:lnSpc>
                        <a:spcAft>
                          <a:spcPts val="600"/>
                        </a:spcAft>
                      </a:pPr>
                      <a:r>
                        <a:rPr lang="nl-NL" sz="2000">
                          <a:effectLst/>
                          <a:latin typeface="Calibri"/>
                          <a:ea typeface="MS ??"/>
                          <a:cs typeface="Calibri"/>
                        </a:rPr>
                        <a:t>72</a:t>
                      </a:r>
                      <a:endParaRPr lang="en-US" sz="2000">
                        <a:effectLst/>
                        <a:latin typeface="Calibri"/>
                        <a:ea typeface="MS ??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20000"/>
                        </a:lnSpc>
                        <a:spcAft>
                          <a:spcPts val="600"/>
                        </a:spcAft>
                      </a:pPr>
                      <a:r>
                        <a:rPr lang="nl-NL" sz="2000" dirty="0">
                          <a:effectLst/>
                          <a:latin typeface="Calibri"/>
                          <a:ea typeface="MS ??"/>
                          <a:cs typeface="Calibri"/>
                        </a:rPr>
                        <a:t>+4</a:t>
                      </a:r>
                      <a:endParaRPr lang="en-US" sz="2000" dirty="0">
                        <a:effectLst/>
                        <a:latin typeface="Calibri"/>
                        <a:ea typeface="MS ??"/>
                        <a:cs typeface="Calibri"/>
                      </a:endParaRPr>
                    </a:p>
                  </a:txBody>
                  <a:tcPr marL="44450" marR="44450" marT="0" marB="0">
                    <a:solidFill>
                      <a:srgbClr val="C6B07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endParaRPr lang="en-US" sz="2000" b="0" i="0" dirty="0">
                        <a:latin typeface="Calibri"/>
                        <a:cs typeface="Calibri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20000"/>
                        </a:lnSpc>
                        <a:spcAft>
                          <a:spcPts val="600"/>
                        </a:spcAft>
                      </a:pPr>
                      <a:r>
                        <a:rPr lang="nl-NL" sz="2000">
                          <a:effectLst/>
                          <a:latin typeface="Calibri"/>
                          <a:ea typeface="MS ??"/>
                          <a:cs typeface="Calibri"/>
                        </a:rPr>
                        <a:t>72</a:t>
                      </a:r>
                      <a:endParaRPr lang="en-US" sz="2000">
                        <a:effectLst/>
                        <a:latin typeface="Calibri"/>
                        <a:ea typeface="MS ??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20000"/>
                        </a:lnSpc>
                        <a:spcAft>
                          <a:spcPts val="600"/>
                        </a:spcAft>
                      </a:pPr>
                      <a:r>
                        <a:rPr lang="nl-NL" sz="2000">
                          <a:effectLst/>
                          <a:latin typeface="Calibri"/>
                          <a:ea typeface="MS ??"/>
                          <a:cs typeface="Calibri"/>
                        </a:rPr>
                        <a:t>76</a:t>
                      </a:r>
                      <a:endParaRPr lang="en-US" sz="2000">
                        <a:effectLst/>
                        <a:latin typeface="Calibri"/>
                        <a:ea typeface="MS ??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20000"/>
                        </a:lnSpc>
                        <a:spcAft>
                          <a:spcPts val="600"/>
                        </a:spcAft>
                      </a:pPr>
                      <a:r>
                        <a:rPr lang="nl-NL" sz="2000">
                          <a:effectLst/>
                          <a:latin typeface="Calibri"/>
                          <a:ea typeface="MS ??"/>
                          <a:cs typeface="Calibri"/>
                        </a:rPr>
                        <a:t>-4</a:t>
                      </a:r>
                      <a:endParaRPr lang="en-US" sz="2000">
                        <a:effectLst/>
                        <a:latin typeface="Calibri"/>
                        <a:ea typeface="MS ??"/>
                        <a:cs typeface="Calibri"/>
                      </a:endParaRPr>
                    </a:p>
                  </a:txBody>
                  <a:tcPr marL="44450" marR="44450" marT="0" marB="0">
                    <a:solidFill>
                      <a:srgbClr val="964305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20000"/>
                        </a:lnSpc>
                        <a:spcAft>
                          <a:spcPts val="600"/>
                        </a:spcAft>
                      </a:pPr>
                      <a:r>
                        <a:rPr lang="nl-NL" sz="2000">
                          <a:effectLst/>
                          <a:latin typeface="Calibri"/>
                          <a:ea typeface="MS ??"/>
                          <a:cs typeface="Calibri"/>
                        </a:rPr>
                        <a:t>88</a:t>
                      </a:r>
                      <a:endParaRPr lang="en-US" sz="2000">
                        <a:effectLst/>
                        <a:latin typeface="Calibri"/>
                        <a:ea typeface="MS ??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20000"/>
                        </a:lnSpc>
                        <a:spcAft>
                          <a:spcPts val="600"/>
                        </a:spcAft>
                      </a:pPr>
                      <a:r>
                        <a:rPr lang="nl-NL" sz="2000">
                          <a:effectLst/>
                          <a:latin typeface="Calibri"/>
                          <a:ea typeface="MS ??"/>
                          <a:cs typeface="Calibri"/>
                        </a:rPr>
                        <a:t>96</a:t>
                      </a:r>
                      <a:endParaRPr lang="en-US" sz="2000">
                        <a:effectLst/>
                        <a:latin typeface="Calibri"/>
                        <a:ea typeface="MS ??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20000"/>
                        </a:lnSpc>
                        <a:spcAft>
                          <a:spcPts val="600"/>
                        </a:spcAft>
                      </a:pPr>
                      <a:r>
                        <a:rPr lang="nl-NL" sz="2000">
                          <a:effectLst/>
                          <a:latin typeface="Calibri"/>
                          <a:ea typeface="MS ??"/>
                          <a:cs typeface="Calibri"/>
                        </a:rPr>
                        <a:t>-8</a:t>
                      </a:r>
                      <a:endParaRPr lang="en-US" sz="2000">
                        <a:effectLst/>
                        <a:latin typeface="Calibri"/>
                        <a:ea typeface="MS ??"/>
                        <a:cs typeface="Calibri"/>
                      </a:endParaRPr>
                    </a:p>
                  </a:txBody>
                  <a:tcPr marL="44450" marR="44450" marT="0" marB="0">
                    <a:solidFill>
                      <a:srgbClr val="96430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endParaRPr lang="en-US" sz="2000" b="0" i="0" dirty="0">
                        <a:latin typeface="Calibri"/>
                        <a:cs typeface="Calibri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20000"/>
                        </a:lnSpc>
                        <a:spcAft>
                          <a:spcPts val="600"/>
                        </a:spcAft>
                      </a:pPr>
                      <a:r>
                        <a:rPr lang="nl-NL" sz="2000" dirty="0">
                          <a:effectLst/>
                          <a:latin typeface="Calibri"/>
                          <a:ea typeface="MS ??"/>
                          <a:cs typeface="Calibri"/>
                        </a:rPr>
                        <a:t>40</a:t>
                      </a:r>
                      <a:endParaRPr lang="en-US" sz="2000" dirty="0">
                        <a:effectLst/>
                        <a:latin typeface="Calibri"/>
                        <a:ea typeface="MS ??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20000"/>
                        </a:lnSpc>
                        <a:spcAft>
                          <a:spcPts val="600"/>
                        </a:spcAft>
                      </a:pPr>
                      <a:r>
                        <a:rPr lang="nl-NL" sz="2000">
                          <a:effectLst/>
                          <a:latin typeface="Calibri"/>
                          <a:ea typeface="MS ??"/>
                          <a:cs typeface="Calibri"/>
                        </a:rPr>
                        <a:t>76</a:t>
                      </a:r>
                      <a:endParaRPr lang="en-US" sz="2000">
                        <a:effectLst/>
                        <a:latin typeface="Calibri"/>
                        <a:ea typeface="MS ??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20000"/>
                        </a:lnSpc>
                        <a:spcAft>
                          <a:spcPts val="600"/>
                        </a:spcAft>
                      </a:pPr>
                      <a:r>
                        <a:rPr lang="nl-NL" sz="2000">
                          <a:effectLst/>
                          <a:latin typeface="Calibri"/>
                          <a:ea typeface="MS ??"/>
                          <a:cs typeface="Calibri"/>
                        </a:rPr>
                        <a:t>-36</a:t>
                      </a:r>
                      <a:endParaRPr lang="en-US" sz="2000">
                        <a:effectLst/>
                        <a:latin typeface="Calibri"/>
                        <a:ea typeface="MS ??"/>
                        <a:cs typeface="Calibri"/>
                      </a:endParaRPr>
                    </a:p>
                  </a:txBody>
                  <a:tcPr marL="44450" marR="44450" marT="0" marB="0">
                    <a:solidFill>
                      <a:srgbClr val="964305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20000"/>
                        </a:lnSpc>
                        <a:spcAft>
                          <a:spcPts val="600"/>
                        </a:spcAft>
                      </a:pPr>
                      <a:r>
                        <a:rPr lang="nl-NL" sz="2000">
                          <a:effectLst/>
                          <a:latin typeface="Calibri"/>
                          <a:ea typeface="MS ??"/>
                          <a:cs typeface="Calibri"/>
                        </a:rPr>
                        <a:t>92</a:t>
                      </a:r>
                      <a:endParaRPr lang="en-US" sz="2000">
                        <a:effectLst/>
                        <a:latin typeface="Calibri"/>
                        <a:ea typeface="MS ??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20000"/>
                        </a:lnSpc>
                        <a:spcAft>
                          <a:spcPts val="600"/>
                        </a:spcAft>
                      </a:pPr>
                      <a:r>
                        <a:rPr lang="nl-NL" sz="2000">
                          <a:effectLst/>
                          <a:latin typeface="Calibri"/>
                          <a:ea typeface="MS ??"/>
                          <a:cs typeface="Calibri"/>
                        </a:rPr>
                        <a:t>96</a:t>
                      </a:r>
                      <a:endParaRPr lang="en-US" sz="2000">
                        <a:effectLst/>
                        <a:latin typeface="Calibri"/>
                        <a:ea typeface="MS ??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20000"/>
                        </a:lnSpc>
                        <a:spcAft>
                          <a:spcPts val="600"/>
                        </a:spcAft>
                      </a:pPr>
                      <a:r>
                        <a:rPr lang="nl-NL" sz="2000">
                          <a:effectLst/>
                          <a:latin typeface="Calibri"/>
                          <a:ea typeface="MS ??"/>
                          <a:cs typeface="Calibri"/>
                        </a:rPr>
                        <a:t>-4</a:t>
                      </a:r>
                      <a:endParaRPr lang="en-US" sz="2000">
                        <a:effectLst/>
                        <a:latin typeface="Calibri"/>
                        <a:ea typeface="MS ??"/>
                        <a:cs typeface="Calibri"/>
                      </a:endParaRPr>
                    </a:p>
                  </a:txBody>
                  <a:tcPr marL="44450" marR="44450" marT="0" marB="0">
                    <a:solidFill>
                      <a:srgbClr val="96430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endParaRPr lang="en-US" sz="2000" b="0" i="0" dirty="0">
                        <a:latin typeface="Calibri"/>
                        <a:cs typeface="Calibri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20000"/>
                        </a:lnSpc>
                        <a:spcAft>
                          <a:spcPts val="600"/>
                        </a:spcAft>
                      </a:pPr>
                      <a:r>
                        <a:rPr lang="nl-NL" sz="2000" dirty="0">
                          <a:effectLst/>
                          <a:latin typeface="Calibri"/>
                          <a:ea typeface="MS ??"/>
                          <a:cs typeface="Calibri"/>
                        </a:rPr>
                        <a:t>80</a:t>
                      </a:r>
                      <a:endParaRPr lang="en-US" sz="2000" dirty="0">
                        <a:effectLst/>
                        <a:latin typeface="Calibri"/>
                        <a:ea typeface="MS ??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20000"/>
                        </a:lnSpc>
                        <a:spcAft>
                          <a:spcPts val="600"/>
                        </a:spcAft>
                      </a:pPr>
                      <a:r>
                        <a:rPr lang="nl-NL" sz="2000" dirty="0">
                          <a:effectLst/>
                          <a:latin typeface="Calibri"/>
                          <a:ea typeface="MS ??"/>
                          <a:cs typeface="Calibri"/>
                        </a:rPr>
                        <a:t>68</a:t>
                      </a:r>
                      <a:endParaRPr lang="en-US" sz="2000" dirty="0">
                        <a:effectLst/>
                        <a:latin typeface="Calibri"/>
                        <a:ea typeface="MS ??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20000"/>
                        </a:lnSpc>
                        <a:spcAft>
                          <a:spcPts val="600"/>
                        </a:spcAft>
                      </a:pPr>
                      <a:r>
                        <a:rPr lang="nl-NL" sz="2000">
                          <a:effectLst/>
                          <a:latin typeface="Calibri"/>
                          <a:ea typeface="MS ??"/>
                          <a:cs typeface="Calibri"/>
                        </a:rPr>
                        <a:t>+12</a:t>
                      </a:r>
                      <a:endParaRPr lang="en-US" sz="2000">
                        <a:effectLst/>
                        <a:latin typeface="Calibri"/>
                        <a:ea typeface="MS ??"/>
                        <a:cs typeface="Calibri"/>
                      </a:endParaRPr>
                    </a:p>
                  </a:txBody>
                  <a:tcPr marL="44450" marR="44450" marT="0" marB="0">
                    <a:solidFill>
                      <a:srgbClr val="C6B07E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20000"/>
                        </a:lnSpc>
                        <a:spcAft>
                          <a:spcPts val="600"/>
                        </a:spcAft>
                      </a:pPr>
                      <a:r>
                        <a:rPr lang="nl-NL" sz="2000">
                          <a:effectLst/>
                          <a:latin typeface="Calibri"/>
                          <a:ea typeface="MS ??"/>
                          <a:cs typeface="Calibri"/>
                        </a:rPr>
                        <a:t>76</a:t>
                      </a:r>
                      <a:endParaRPr lang="en-US" sz="2000">
                        <a:effectLst/>
                        <a:latin typeface="Calibri"/>
                        <a:ea typeface="MS ??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20000"/>
                        </a:lnSpc>
                        <a:spcAft>
                          <a:spcPts val="600"/>
                        </a:spcAft>
                      </a:pPr>
                      <a:r>
                        <a:rPr lang="nl-NL" sz="2000">
                          <a:effectLst/>
                          <a:latin typeface="Calibri"/>
                          <a:ea typeface="MS ??"/>
                          <a:cs typeface="Calibri"/>
                        </a:rPr>
                        <a:t>76</a:t>
                      </a:r>
                      <a:endParaRPr lang="en-US" sz="2000">
                        <a:effectLst/>
                        <a:latin typeface="Calibri"/>
                        <a:ea typeface="MS ??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20000"/>
                        </a:lnSpc>
                        <a:spcAft>
                          <a:spcPts val="600"/>
                        </a:spcAft>
                      </a:pPr>
                      <a:r>
                        <a:rPr lang="nl-NL" sz="2000">
                          <a:effectLst/>
                          <a:latin typeface="Calibri"/>
                          <a:ea typeface="MS ??"/>
                          <a:cs typeface="Calibri"/>
                        </a:rPr>
                        <a:t>0</a:t>
                      </a:r>
                      <a:endParaRPr lang="en-US" sz="2000">
                        <a:effectLst/>
                        <a:latin typeface="Calibri"/>
                        <a:ea typeface="MS ??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endParaRPr lang="en-US" sz="2000" b="0" i="0" dirty="0">
                        <a:latin typeface="Calibri"/>
                        <a:cs typeface="Calibri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20000"/>
                        </a:lnSpc>
                        <a:spcAft>
                          <a:spcPts val="600"/>
                        </a:spcAft>
                      </a:pPr>
                      <a:r>
                        <a:rPr lang="nl-NL" sz="2000">
                          <a:effectLst/>
                          <a:latin typeface="Calibri"/>
                          <a:ea typeface="MS ??"/>
                          <a:cs typeface="Calibri"/>
                        </a:rPr>
                        <a:t>92</a:t>
                      </a:r>
                      <a:endParaRPr lang="en-US" sz="2000">
                        <a:effectLst/>
                        <a:latin typeface="Calibri"/>
                        <a:ea typeface="MS ??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20000"/>
                        </a:lnSpc>
                        <a:spcAft>
                          <a:spcPts val="600"/>
                        </a:spcAft>
                      </a:pPr>
                      <a:r>
                        <a:rPr lang="nl-NL" sz="2000" dirty="0">
                          <a:effectLst/>
                          <a:latin typeface="Calibri"/>
                          <a:ea typeface="MS ??"/>
                          <a:cs typeface="Calibri"/>
                        </a:rPr>
                        <a:t>92</a:t>
                      </a:r>
                      <a:endParaRPr lang="en-US" sz="2000" dirty="0">
                        <a:effectLst/>
                        <a:latin typeface="Calibri"/>
                        <a:ea typeface="MS ??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20000"/>
                        </a:lnSpc>
                        <a:spcAft>
                          <a:spcPts val="600"/>
                        </a:spcAft>
                      </a:pPr>
                      <a:r>
                        <a:rPr lang="nl-NL" sz="2000">
                          <a:effectLst/>
                          <a:latin typeface="Calibri"/>
                          <a:ea typeface="MS ??"/>
                          <a:cs typeface="Calibri"/>
                        </a:rPr>
                        <a:t>0</a:t>
                      </a:r>
                      <a:endParaRPr lang="en-US" sz="2000">
                        <a:effectLst/>
                        <a:latin typeface="Calibri"/>
                        <a:ea typeface="MS ??"/>
                        <a:cs typeface="Calibri"/>
                      </a:endParaRPr>
                    </a:p>
                  </a:txBody>
                  <a:tcPr marL="44450" marR="4445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20000"/>
                        </a:lnSpc>
                        <a:spcAft>
                          <a:spcPts val="600"/>
                        </a:spcAft>
                      </a:pPr>
                      <a:r>
                        <a:rPr lang="nl-NL" sz="2000">
                          <a:effectLst/>
                          <a:latin typeface="Calibri"/>
                          <a:ea typeface="MS ??"/>
                          <a:cs typeface="Calibri"/>
                        </a:rPr>
                        <a:t>96</a:t>
                      </a:r>
                      <a:endParaRPr lang="en-US" sz="2000">
                        <a:effectLst/>
                        <a:latin typeface="Calibri"/>
                        <a:ea typeface="MS ??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20000"/>
                        </a:lnSpc>
                        <a:spcAft>
                          <a:spcPts val="600"/>
                        </a:spcAft>
                      </a:pPr>
                      <a:r>
                        <a:rPr lang="nl-NL" sz="2000">
                          <a:effectLst/>
                          <a:latin typeface="Calibri"/>
                          <a:ea typeface="MS ??"/>
                          <a:cs typeface="Calibri"/>
                        </a:rPr>
                        <a:t>96</a:t>
                      </a:r>
                      <a:endParaRPr lang="en-US" sz="2000">
                        <a:effectLst/>
                        <a:latin typeface="Calibri"/>
                        <a:ea typeface="MS ??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20000"/>
                        </a:lnSpc>
                        <a:spcAft>
                          <a:spcPts val="600"/>
                        </a:spcAft>
                      </a:pPr>
                      <a:r>
                        <a:rPr lang="nl-NL" sz="2000">
                          <a:effectLst/>
                          <a:latin typeface="Calibri"/>
                          <a:ea typeface="MS ??"/>
                          <a:cs typeface="Calibri"/>
                        </a:rPr>
                        <a:t>0</a:t>
                      </a:r>
                      <a:endParaRPr lang="en-US" sz="2000">
                        <a:effectLst/>
                        <a:latin typeface="Calibri"/>
                        <a:ea typeface="MS ??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endParaRPr lang="en-US" sz="2000" b="0" i="0" dirty="0">
                        <a:latin typeface="Calibri"/>
                        <a:cs typeface="Calibri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20000"/>
                        </a:lnSpc>
                        <a:spcAft>
                          <a:spcPts val="600"/>
                        </a:spcAft>
                      </a:pPr>
                      <a:r>
                        <a:rPr lang="nl-NL" sz="2000">
                          <a:effectLst/>
                          <a:latin typeface="Calibri"/>
                          <a:ea typeface="MS ??"/>
                          <a:cs typeface="Calibri"/>
                        </a:rPr>
                        <a:t>76</a:t>
                      </a:r>
                      <a:endParaRPr lang="en-US" sz="2000">
                        <a:effectLst/>
                        <a:latin typeface="Calibri"/>
                        <a:ea typeface="MS ??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20000"/>
                        </a:lnSpc>
                        <a:spcAft>
                          <a:spcPts val="600"/>
                        </a:spcAft>
                      </a:pPr>
                      <a:r>
                        <a:rPr lang="nl-NL" sz="2000" dirty="0">
                          <a:effectLst/>
                          <a:latin typeface="Calibri"/>
                          <a:ea typeface="MS ??"/>
                          <a:cs typeface="Calibri"/>
                        </a:rPr>
                        <a:t>88</a:t>
                      </a:r>
                      <a:endParaRPr lang="en-US" sz="2000" dirty="0">
                        <a:effectLst/>
                        <a:latin typeface="Calibri"/>
                        <a:ea typeface="MS ??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20000"/>
                        </a:lnSpc>
                        <a:spcAft>
                          <a:spcPts val="600"/>
                        </a:spcAft>
                      </a:pPr>
                      <a:r>
                        <a:rPr lang="nl-NL" sz="2000">
                          <a:effectLst/>
                          <a:latin typeface="Calibri"/>
                          <a:ea typeface="MS ??"/>
                          <a:cs typeface="Calibri"/>
                        </a:rPr>
                        <a:t>-12</a:t>
                      </a:r>
                      <a:endParaRPr lang="en-US" sz="2000">
                        <a:effectLst/>
                        <a:latin typeface="Calibri"/>
                        <a:ea typeface="MS ??"/>
                        <a:cs typeface="Calibri"/>
                      </a:endParaRPr>
                    </a:p>
                  </a:txBody>
                  <a:tcPr marL="44450" marR="44450" marT="0" marB="0">
                    <a:solidFill>
                      <a:srgbClr val="964305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20000"/>
                        </a:lnSpc>
                        <a:spcAft>
                          <a:spcPts val="600"/>
                        </a:spcAft>
                      </a:pPr>
                      <a:r>
                        <a:rPr lang="nl-NL" sz="2000">
                          <a:effectLst/>
                          <a:latin typeface="Calibri"/>
                          <a:ea typeface="MS ??"/>
                          <a:cs typeface="Calibri"/>
                        </a:rPr>
                        <a:t>80</a:t>
                      </a:r>
                      <a:endParaRPr lang="en-US" sz="2000">
                        <a:effectLst/>
                        <a:latin typeface="Calibri"/>
                        <a:ea typeface="MS ??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20000"/>
                        </a:lnSpc>
                        <a:spcAft>
                          <a:spcPts val="600"/>
                        </a:spcAft>
                      </a:pPr>
                      <a:r>
                        <a:rPr lang="nl-NL" sz="2000">
                          <a:effectLst/>
                          <a:latin typeface="Calibri"/>
                          <a:ea typeface="MS ??"/>
                          <a:cs typeface="Calibri"/>
                        </a:rPr>
                        <a:t>92</a:t>
                      </a:r>
                      <a:endParaRPr lang="en-US" sz="2000">
                        <a:effectLst/>
                        <a:latin typeface="Calibri"/>
                        <a:ea typeface="MS ??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20000"/>
                        </a:lnSpc>
                        <a:spcAft>
                          <a:spcPts val="600"/>
                        </a:spcAft>
                      </a:pPr>
                      <a:r>
                        <a:rPr lang="nl-NL" sz="2000" dirty="0">
                          <a:effectLst/>
                          <a:latin typeface="Calibri"/>
                          <a:ea typeface="MS ??"/>
                          <a:cs typeface="Calibri"/>
                        </a:rPr>
                        <a:t>-12</a:t>
                      </a:r>
                      <a:endParaRPr lang="en-US" sz="2000" dirty="0">
                        <a:effectLst/>
                        <a:latin typeface="Calibri"/>
                        <a:ea typeface="MS ??"/>
                        <a:cs typeface="Calibri"/>
                      </a:endParaRPr>
                    </a:p>
                  </a:txBody>
                  <a:tcPr marL="44450" marR="44450" marT="0" marB="0">
                    <a:solidFill>
                      <a:srgbClr val="96430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endParaRPr lang="en-US" sz="2000" b="0" i="0" dirty="0">
                        <a:latin typeface="Calibri"/>
                        <a:cs typeface="Calibri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20000"/>
                        </a:lnSpc>
                        <a:spcAft>
                          <a:spcPts val="600"/>
                        </a:spcAft>
                      </a:pPr>
                      <a:r>
                        <a:rPr lang="nl-NL" sz="2000">
                          <a:effectLst/>
                          <a:latin typeface="Calibri"/>
                          <a:ea typeface="MS ??"/>
                          <a:cs typeface="Calibri"/>
                        </a:rPr>
                        <a:t>92</a:t>
                      </a:r>
                      <a:endParaRPr lang="en-US" sz="2000">
                        <a:effectLst/>
                        <a:latin typeface="Calibri"/>
                        <a:ea typeface="MS ??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20000"/>
                        </a:lnSpc>
                        <a:spcAft>
                          <a:spcPts val="600"/>
                        </a:spcAft>
                      </a:pPr>
                      <a:r>
                        <a:rPr lang="nl-NL" sz="2000" dirty="0">
                          <a:effectLst/>
                          <a:latin typeface="Calibri"/>
                          <a:ea typeface="MS ??"/>
                          <a:cs typeface="Calibri"/>
                        </a:rPr>
                        <a:t>96</a:t>
                      </a:r>
                      <a:endParaRPr lang="en-US" sz="2000" dirty="0">
                        <a:effectLst/>
                        <a:latin typeface="Calibri"/>
                        <a:ea typeface="MS ??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20000"/>
                        </a:lnSpc>
                        <a:spcAft>
                          <a:spcPts val="600"/>
                        </a:spcAft>
                      </a:pPr>
                      <a:r>
                        <a:rPr lang="nl-NL" sz="2000" dirty="0">
                          <a:effectLst/>
                          <a:latin typeface="Calibri"/>
                          <a:ea typeface="MS ??"/>
                          <a:cs typeface="Calibri"/>
                        </a:rPr>
                        <a:t>-4</a:t>
                      </a:r>
                      <a:endParaRPr lang="en-US" sz="2000" dirty="0">
                        <a:effectLst/>
                        <a:latin typeface="Calibri"/>
                        <a:ea typeface="MS ??"/>
                        <a:cs typeface="Calibri"/>
                      </a:endParaRPr>
                    </a:p>
                  </a:txBody>
                  <a:tcPr marL="44450" marR="44450" marT="0" marB="0">
                    <a:solidFill>
                      <a:srgbClr val="964305"/>
                    </a:solidFill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2004595" y="6190836"/>
            <a:ext cx="64231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err="1" smtClean="0">
                <a:solidFill>
                  <a:srgbClr val="660066"/>
                </a:solidFill>
              </a:rPr>
              <a:t>Meerkeuze</a:t>
            </a:r>
            <a:r>
              <a:rPr lang="en-US" b="1" dirty="0" smtClean="0">
                <a:solidFill>
                  <a:srgbClr val="660066"/>
                </a:solidFill>
              </a:rPr>
              <a:t> = 79% correct               </a:t>
            </a:r>
            <a:r>
              <a:rPr lang="en-US" b="1" dirty="0" err="1" smtClean="0">
                <a:solidFill>
                  <a:srgbClr val="660066"/>
                </a:solidFill>
              </a:rPr>
              <a:t>Dictee</a:t>
            </a:r>
            <a:r>
              <a:rPr lang="en-US" b="1" dirty="0" smtClean="0">
                <a:solidFill>
                  <a:srgbClr val="660066"/>
                </a:solidFill>
              </a:rPr>
              <a:t> = 85% correct</a:t>
            </a:r>
            <a:endParaRPr lang="en-US" b="1" dirty="0">
              <a:solidFill>
                <a:srgbClr val="660066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4C92D-0306-4E69-9CD3-20855E849650}" type="slidenum">
              <a:rPr kumimoji="0" lang="en-US" smtClean="0"/>
              <a:t>6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6155236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100" y="0"/>
            <a:ext cx="7620000" cy="837967"/>
          </a:xfrm>
        </p:spPr>
        <p:txBody>
          <a:bodyPr>
            <a:normAutofit/>
          </a:bodyPr>
          <a:lstStyle/>
          <a:p>
            <a:r>
              <a:rPr lang="en-US" sz="4400" dirty="0" err="1" smtClean="0"/>
              <a:t>Groep</a:t>
            </a:r>
            <a:r>
              <a:rPr lang="en-US" sz="4400" dirty="0" smtClean="0"/>
              <a:t> 7 </a:t>
            </a:r>
            <a:r>
              <a:rPr lang="en-US" sz="4400" dirty="0" err="1" smtClean="0"/>
              <a:t>Wilhelminaschool</a:t>
            </a:r>
            <a:endParaRPr lang="en-US" sz="44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04636922"/>
              </p:ext>
            </p:extLst>
          </p:nvPr>
        </p:nvGraphicFramePr>
        <p:xfrm>
          <a:off x="1433828" y="986650"/>
          <a:ext cx="7499352" cy="5322296"/>
        </p:xfrm>
        <a:graphic>
          <a:graphicData uri="http://schemas.openxmlformats.org/drawingml/2006/table">
            <a:tbl>
              <a:tblPr firstRow="1" bandRow="1">
                <a:tableStyleId>{5A111915-BE36-4E01-A7E5-04B1672EAD32}</a:tableStyleId>
              </a:tblPr>
              <a:tblGrid>
                <a:gridCol w="1071336"/>
                <a:gridCol w="1071336"/>
                <a:gridCol w="1281536"/>
                <a:gridCol w="650706"/>
                <a:gridCol w="1091508"/>
                <a:gridCol w="1102003"/>
                <a:gridCol w="1230927"/>
              </a:tblGrid>
              <a:tr h="358496"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US" sz="1800" dirty="0" smtClean="0"/>
                        <a:t>MK</a:t>
                      </a:r>
                      <a:endParaRPr lang="en-US" sz="1800" b="0" i="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US" sz="1800" dirty="0" err="1" smtClean="0"/>
                        <a:t>Dictee</a:t>
                      </a:r>
                      <a:endParaRPr lang="en-US" sz="1800" b="0" i="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US" sz="1800" dirty="0" err="1" smtClean="0"/>
                        <a:t>Verschil</a:t>
                      </a:r>
                      <a:endParaRPr lang="en-US" sz="1800" b="0" i="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endParaRPr lang="en-US" sz="1800" b="0" i="0" dirty="0">
                        <a:latin typeface="Calibri"/>
                        <a:cs typeface="Calibri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US" sz="1800" dirty="0" smtClean="0"/>
                        <a:t>MK</a:t>
                      </a:r>
                      <a:endParaRPr lang="en-US" sz="1800" b="0" i="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US" sz="1800" dirty="0" err="1" smtClean="0"/>
                        <a:t>Dictee</a:t>
                      </a:r>
                      <a:endParaRPr lang="en-US" sz="1800" b="0" i="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US" sz="1800" dirty="0" err="1" smtClean="0"/>
                        <a:t>Verschil</a:t>
                      </a:r>
                      <a:endParaRPr lang="en-US" sz="1800" b="0" i="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</a:tr>
              <a:tr h="413650"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600"/>
                        </a:spcAft>
                      </a:pPr>
                      <a:r>
                        <a:rPr lang="nl-NL" sz="1800" dirty="0">
                          <a:effectLst/>
                          <a:latin typeface="Calibri"/>
                          <a:ea typeface="MS ??"/>
                          <a:cs typeface="Calibri"/>
                        </a:rPr>
                        <a:t>73</a:t>
                      </a:r>
                      <a:endParaRPr lang="en-US" sz="1800" dirty="0">
                        <a:effectLst/>
                        <a:latin typeface="Calibri"/>
                        <a:ea typeface="MS ??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600"/>
                        </a:spcAft>
                      </a:pPr>
                      <a:r>
                        <a:rPr lang="nl-NL" sz="1800">
                          <a:effectLst/>
                          <a:latin typeface="Calibri"/>
                          <a:ea typeface="MS ??"/>
                          <a:cs typeface="Calibri"/>
                        </a:rPr>
                        <a:t>73</a:t>
                      </a:r>
                      <a:endParaRPr lang="en-US" sz="1800">
                        <a:effectLst/>
                        <a:latin typeface="Calibri"/>
                        <a:ea typeface="MS ??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600"/>
                        </a:spcAft>
                      </a:pPr>
                      <a:r>
                        <a:rPr lang="nl-NL" sz="1800">
                          <a:effectLst/>
                          <a:latin typeface="Calibri"/>
                          <a:ea typeface="MS ??"/>
                          <a:cs typeface="Calibri"/>
                        </a:rPr>
                        <a:t>0</a:t>
                      </a:r>
                      <a:endParaRPr lang="en-US" sz="1800">
                        <a:effectLst/>
                        <a:latin typeface="Calibri"/>
                        <a:ea typeface="MS ??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endParaRPr lang="en-US" sz="1800" b="0" i="0" dirty="0">
                        <a:latin typeface="Calibri"/>
                        <a:cs typeface="Calibri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600"/>
                        </a:spcAft>
                      </a:pPr>
                      <a:r>
                        <a:rPr lang="nl-NL" sz="1800">
                          <a:effectLst/>
                          <a:latin typeface="Calibri"/>
                          <a:ea typeface="MS ??"/>
                          <a:cs typeface="Calibri"/>
                        </a:rPr>
                        <a:t>87</a:t>
                      </a:r>
                      <a:endParaRPr lang="en-US" sz="1800">
                        <a:effectLst/>
                        <a:latin typeface="Calibri"/>
                        <a:ea typeface="MS ??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600"/>
                        </a:spcAft>
                      </a:pPr>
                      <a:r>
                        <a:rPr lang="nl-NL" sz="1800">
                          <a:effectLst/>
                          <a:latin typeface="Calibri"/>
                          <a:ea typeface="MS ??"/>
                          <a:cs typeface="Calibri"/>
                        </a:rPr>
                        <a:t>77</a:t>
                      </a:r>
                      <a:endParaRPr lang="en-US" sz="1800">
                        <a:effectLst/>
                        <a:latin typeface="Calibri"/>
                        <a:ea typeface="MS ??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600"/>
                        </a:spcAft>
                      </a:pPr>
                      <a:r>
                        <a:rPr lang="nl-NL" sz="1800" dirty="0">
                          <a:effectLst/>
                          <a:latin typeface="Calibri"/>
                          <a:ea typeface="MS ??"/>
                          <a:cs typeface="Calibri"/>
                        </a:rPr>
                        <a:t>+10</a:t>
                      </a:r>
                      <a:endParaRPr lang="en-US" sz="1800" dirty="0">
                        <a:effectLst/>
                        <a:latin typeface="Calibri"/>
                        <a:ea typeface="MS ??"/>
                        <a:cs typeface="Calibri"/>
                      </a:endParaRPr>
                    </a:p>
                  </a:txBody>
                  <a:tcPr marL="44450" marR="44450" marT="0" marB="0">
                    <a:solidFill>
                      <a:srgbClr val="C6B07E"/>
                    </a:solidFill>
                  </a:tcPr>
                </a:tc>
              </a:tr>
              <a:tr h="413650"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600"/>
                        </a:spcAft>
                      </a:pPr>
                      <a:r>
                        <a:rPr lang="nl-NL" sz="1800">
                          <a:effectLst/>
                          <a:latin typeface="Calibri"/>
                          <a:ea typeface="MS ??"/>
                          <a:cs typeface="Calibri"/>
                        </a:rPr>
                        <a:t>70</a:t>
                      </a:r>
                      <a:endParaRPr lang="en-US" sz="1800">
                        <a:effectLst/>
                        <a:latin typeface="Calibri"/>
                        <a:ea typeface="MS ??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600"/>
                        </a:spcAft>
                      </a:pPr>
                      <a:r>
                        <a:rPr lang="nl-NL" sz="1800" dirty="0">
                          <a:effectLst/>
                          <a:latin typeface="Calibri"/>
                          <a:ea typeface="MS ??"/>
                          <a:cs typeface="Calibri"/>
                        </a:rPr>
                        <a:t>50</a:t>
                      </a:r>
                      <a:endParaRPr lang="en-US" sz="1800" dirty="0">
                        <a:effectLst/>
                        <a:latin typeface="Calibri"/>
                        <a:ea typeface="MS ??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600"/>
                        </a:spcAft>
                      </a:pPr>
                      <a:r>
                        <a:rPr lang="nl-NL" sz="1800" dirty="0">
                          <a:effectLst/>
                          <a:latin typeface="Calibri"/>
                          <a:ea typeface="MS ??"/>
                          <a:cs typeface="Calibri"/>
                        </a:rPr>
                        <a:t>+20</a:t>
                      </a:r>
                      <a:endParaRPr lang="en-US" sz="1800" dirty="0">
                        <a:effectLst/>
                        <a:latin typeface="Calibri"/>
                        <a:ea typeface="MS ??"/>
                        <a:cs typeface="Calibri"/>
                      </a:endParaRPr>
                    </a:p>
                  </a:txBody>
                  <a:tcPr marL="44450" marR="4445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endParaRPr lang="en-US" sz="1800" b="0" i="0" dirty="0">
                        <a:latin typeface="Calibri"/>
                        <a:cs typeface="Calibri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600"/>
                        </a:spcAft>
                      </a:pPr>
                      <a:r>
                        <a:rPr lang="nl-NL" sz="1800">
                          <a:effectLst/>
                          <a:latin typeface="Calibri"/>
                          <a:ea typeface="MS ??"/>
                          <a:cs typeface="Calibri"/>
                        </a:rPr>
                        <a:t>87</a:t>
                      </a:r>
                      <a:endParaRPr lang="en-US" sz="1800">
                        <a:effectLst/>
                        <a:latin typeface="Calibri"/>
                        <a:ea typeface="MS ??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600"/>
                        </a:spcAft>
                      </a:pPr>
                      <a:r>
                        <a:rPr lang="nl-NL" sz="1800">
                          <a:effectLst/>
                          <a:latin typeface="Calibri"/>
                          <a:ea typeface="MS ??"/>
                          <a:cs typeface="Calibri"/>
                        </a:rPr>
                        <a:t>83</a:t>
                      </a:r>
                      <a:endParaRPr lang="en-US" sz="1800">
                        <a:effectLst/>
                        <a:latin typeface="Calibri"/>
                        <a:ea typeface="MS ??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600"/>
                        </a:spcAft>
                      </a:pPr>
                      <a:r>
                        <a:rPr lang="nl-NL" sz="1800" dirty="0">
                          <a:effectLst/>
                          <a:latin typeface="Calibri"/>
                          <a:ea typeface="MS ??"/>
                          <a:cs typeface="Calibri"/>
                        </a:rPr>
                        <a:t>+4</a:t>
                      </a:r>
                      <a:endParaRPr lang="en-US" sz="1800" dirty="0">
                        <a:effectLst/>
                        <a:latin typeface="Calibri"/>
                        <a:ea typeface="MS ??"/>
                        <a:cs typeface="Calibri"/>
                      </a:endParaRPr>
                    </a:p>
                  </a:txBody>
                  <a:tcPr marL="44450" marR="44450" marT="0" marB="0">
                    <a:solidFill>
                      <a:srgbClr val="C6B07E"/>
                    </a:solidFill>
                  </a:tcPr>
                </a:tc>
              </a:tr>
              <a:tr h="413650"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600"/>
                        </a:spcAft>
                      </a:pPr>
                      <a:r>
                        <a:rPr lang="nl-NL" sz="1800">
                          <a:effectLst/>
                          <a:latin typeface="Calibri"/>
                          <a:ea typeface="MS ??"/>
                          <a:cs typeface="Calibri"/>
                        </a:rPr>
                        <a:t>63</a:t>
                      </a:r>
                      <a:endParaRPr lang="en-US" sz="1800">
                        <a:effectLst/>
                        <a:latin typeface="Calibri"/>
                        <a:ea typeface="MS ??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600"/>
                        </a:spcAft>
                      </a:pPr>
                      <a:r>
                        <a:rPr lang="nl-NL" sz="1800">
                          <a:effectLst/>
                          <a:latin typeface="Calibri"/>
                          <a:ea typeface="MS ??"/>
                          <a:cs typeface="Calibri"/>
                        </a:rPr>
                        <a:t>77</a:t>
                      </a:r>
                      <a:endParaRPr lang="en-US" sz="1800">
                        <a:effectLst/>
                        <a:latin typeface="Calibri"/>
                        <a:ea typeface="MS ??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600"/>
                        </a:spcAft>
                      </a:pPr>
                      <a:r>
                        <a:rPr lang="nl-NL" sz="1800" dirty="0">
                          <a:effectLst/>
                          <a:latin typeface="Calibri"/>
                          <a:ea typeface="MS ??"/>
                          <a:cs typeface="Calibri"/>
                        </a:rPr>
                        <a:t>-14</a:t>
                      </a:r>
                      <a:endParaRPr lang="en-US" sz="1800" dirty="0">
                        <a:effectLst/>
                        <a:latin typeface="Calibri"/>
                        <a:ea typeface="MS ??"/>
                        <a:cs typeface="Calibri"/>
                      </a:endParaRPr>
                    </a:p>
                  </a:txBody>
                  <a:tcPr marL="44450" marR="44450" marT="0" marB="0">
                    <a:solidFill>
                      <a:srgbClr val="96430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endParaRPr lang="en-US" sz="1800" b="0" i="0" dirty="0">
                        <a:latin typeface="Calibri"/>
                        <a:cs typeface="Calibri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600"/>
                        </a:spcAft>
                      </a:pPr>
                      <a:r>
                        <a:rPr lang="nl-NL" sz="1800">
                          <a:effectLst/>
                          <a:latin typeface="Calibri"/>
                          <a:ea typeface="MS ??"/>
                          <a:cs typeface="Calibri"/>
                        </a:rPr>
                        <a:t>87</a:t>
                      </a:r>
                      <a:endParaRPr lang="en-US" sz="1800">
                        <a:effectLst/>
                        <a:latin typeface="Calibri"/>
                        <a:ea typeface="MS ??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600"/>
                        </a:spcAft>
                      </a:pPr>
                      <a:r>
                        <a:rPr lang="nl-NL" sz="1800">
                          <a:effectLst/>
                          <a:latin typeface="Calibri"/>
                          <a:ea typeface="MS ??"/>
                          <a:cs typeface="Calibri"/>
                        </a:rPr>
                        <a:t>77</a:t>
                      </a:r>
                      <a:endParaRPr lang="en-US" sz="1800">
                        <a:effectLst/>
                        <a:latin typeface="Calibri"/>
                        <a:ea typeface="MS ??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600"/>
                        </a:spcAft>
                      </a:pPr>
                      <a:r>
                        <a:rPr lang="nl-NL" sz="1800" dirty="0">
                          <a:effectLst/>
                          <a:latin typeface="Calibri"/>
                          <a:ea typeface="MS ??"/>
                          <a:cs typeface="Calibri"/>
                        </a:rPr>
                        <a:t>+10</a:t>
                      </a:r>
                      <a:endParaRPr lang="en-US" sz="1800" dirty="0">
                        <a:effectLst/>
                        <a:latin typeface="Calibri"/>
                        <a:ea typeface="MS ??"/>
                        <a:cs typeface="Calibri"/>
                      </a:endParaRPr>
                    </a:p>
                  </a:txBody>
                  <a:tcPr marL="44450" marR="44450" marT="0" marB="0">
                    <a:solidFill>
                      <a:srgbClr val="C6B07E"/>
                    </a:solidFill>
                  </a:tcPr>
                </a:tc>
              </a:tr>
              <a:tr h="413650"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600"/>
                        </a:spcAft>
                      </a:pPr>
                      <a:r>
                        <a:rPr lang="nl-NL" sz="1800">
                          <a:effectLst/>
                          <a:latin typeface="Calibri"/>
                          <a:ea typeface="MS ??"/>
                          <a:cs typeface="Calibri"/>
                        </a:rPr>
                        <a:t>73</a:t>
                      </a:r>
                      <a:endParaRPr lang="en-US" sz="1800">
                        <a:effectLst/>
                        <a:latin typeface="Calibri"/>
                        <a:ea typeface="MS ??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600"/>
                        </a:spcAft>
                      </a:pPr>
                      <a:r>
                        <a:rPr lang="nl-NL" sz="1800" dirty="0">
                          <a:effectLst/>
                          <a:latin typeface="Calibri"/>
                          <a:ea typeface="MS ??"/>
                          <a:cs typeface="Calibri"/>
                        </a:rPr>
                        <a:t>43</a:t>
                      </a:r>
                      <a:endParaRPr lang="en-US" sz="1800" dirty="0">
                        <a:effectLst/>
                        <a:latin typeface="Calibri"/>
                        <a:ea typeface="MS ??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600"/>
                        </a:spcAft>
                      </a:pPr>
                      <a:r>
                        <a:rPr lang="nl-NL" sz="1800" dirty="0">
                          <a:effectLst/>
                          <a:latin typeface="Calibri"/>
                          <a:ea typeface="MS ??"/>
                          <a:cs typeface="Calibri"/>
                        </a:rPr>
                        <a:t>+30</a:t>
                      </a:r>
                      <a:endParaRPr lang="en-US" sz="1800" dirty="0">
                        <a:effectLst/>
                        <a:latin typeface="Calibri"/>
                        <a:ea typeface="MS ??"/>
                        <a:cs typeface="Calibri"/>
                      </a:endParaRPr>
                    </a:p>
                  </a:txBody>
                  <a:tcPr marL="44450" marR="44450" marT="0" marB="0">
                    <a:solidFill>
                      <a:srgbClr val="C6B07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endParaRPr lang="en-US" sz="1800" b="0" i="0" dirty="0">
                        <a:latin typeface="Calibri"/>
                        <a:cs typeface="Calibri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600"/>
                        </a:spcAft>
                      </a:pPr>
                      <a:r>
                        <a:rPr lang="nl-NL" sz="1800" dirty="0">
                          <a:effectLst/>
                          <a:latin typeface="Calibri"/>
                          <a:ea typeface="MS ??"/>
                          <a:cs typeface="Calibri"/>
                        </a:rPr>
                        <a:t>77</a:t>
                      </a:r>
                      <a:endParaRPr lang="en-US" sz="1800" dirty="0">
                        <a:effectLst/>
                        <a:latin typeface="Calibri"/>
                        <a:ea typeface="MS ??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600"/>
                        </a:spcAft>
                      </a:pPr>
                      <a:r>
                        <a:rPr lang="nl-NL" sz="1800">
                          <a:effectLst/>
                          <a:latin typeface="Calibri"/>
                          <a:ea typeface="MS ??"/>
                          <a:cs typeface="Calibri"/>
                        </a:rPr>
                        <a:t>97</a:t>
                      </a:r>
                      <a:endParaRPr lang="en-US" sz="1800">
                        <a:effectLst/>
                        <a:latin typeface="Calibri"/>
                        <a:ea typeface="MS ??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600"/>
                        </a:spcAft>
                      </a:pPr>
                      <a:r>
                        <a:rPr lang="nl-NL" sz="1800" dirty="0">
                          <a:effectLst/>
                          <a:latin typeface="Calibri"/>
                          <a:ea typeface="MS ??"/>
                          <a:cs typeface="Calibri"/>
                        </a:rPr>
                        <a:t>-20</a:t>
                      </a:r>
                      <a:endParaRPr lang="en-US" sz="1800" dirty="0">
                        <a:effectLst/>
                        <a:latin typeface="Calibri"/>
                        <a:ea typeface="MS ??"/>
                        <a:cs typeface="Calibri"/>
                      </a:endParaRPr>
                    </a:p>
                  </a:txBody>
                  <a:tcPr marL="44450" marR="44450" marT="0" marB="0">
                    <a:solidFill>
                      <a:srgbClr val="964305"/>
                    </a:solidFill>
                  </a:tcPr>
                </a:tc>
              </a:tr>
              <a:tr h="413650"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600"/>
                        </a:spcAft>
                      </a:pPr>
                      <a:r>
                        <a:rPr lang="nl-NL" sz="1800">
                          <a:effectLst/>
                          <a:latin typeface="Calibri"/>
                          <a:ea typeface="MS ??"/>
                          <a:cs typeface="Calibri"/>
                        </a:rPr>
                        <a:t>93</a:t>
                      </a:r>
                      <a:endParaRPr lang="en-US" sz="1800">
                        <a:effectLst/>
                        <a:latin typeface="Calibri"/>
                        <a:ea typeface="MS ??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600"/>
                        </a:spcAft>
                      </a:pPr>
                      <a:r>
                        <a:rPr lang="nl-NL" sz="1800">
                          <a:effectLst/>
                          <a:latin typeface="Calibri"/>
                          <a:ea typeface="MS ??"/>
                          <a:cs typeface="Calibri"/>
                        </a:rPr>
                        <a:t>83</a:t>
                      </a:r>
                      <a:endParaRPr lang="en-US" sz="1800">
                        <a:effectLst/>
                        <a:latin typeface="Calibri"/>
                        <a:ea typeface="MS ??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600"/>
                        </a:spcAft>
                      </a:pPr>
                      <a:r>
                        <a:rPr lang="nl-NL" sz="1800" dirty="0">
                          <a:effectLst/>
                          <a:latin typeface="Calibri"/>
                          <a:ea typeface="MS ??"/>
                          <a:cs typeface="Calibri"/>
                        </a:rPr>
                        <a:t>+10</a:t>
                      </a:r>
                      <a:endParaRPr lang="en-US" sz="1800" dirty="0">
                        <a:effectLst/>
                        <a:latin typeface="Calibri"/>
                        <a:ea typeface="MS ??"/>
                        <a:cs typeface="Calibri"/>
                      </a:endParaRPr>
                    </a:p>
                  </a:txBody>
                  <a:tcPr marL="44450" marR="44450" marT="0" marB="0">
                    <a:solidFill>
                      <a:srgbClr val="C6B07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endParaRPr lang="en-US" sz="1800" b="0" i="0" dirty="0">
                        <a:latin typeface="Calibri"/>
                        <a:cs typeface="Calibri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600"/>
                        </a:spcAft>
                      </a:pPr>
                      <a:r>
                        <a:rPr lang="nl-NL" sz="1800">
                          <a:effectLst/>
                          <a:latin typeface="Calibri"/>
                          <a:ea typeface="MS ??"/>
                          <a:cs typeface="Calibri"/>
                        </a:rPr>
                        <a:t>73</a:t>
                      </a:r>
                      <a:endParaRPr lang="en-US" sz="1800">
                        <a:effectLst/>
                        <a:latin typeface="Calibri"/>
                        <a:ea typeface="MS ??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600"/>
                        </a:spcAft>
                      </a:pPr>
                      <a:r>
                        <a:rPr lang="nl-NL" sz="1800" dirty="0">
                          <a:effectLst/>
                          <a:latin typeface="Calibri"/>
                          <a:ea typeface="MS ??"/>
                          <a:cs typeface="Calibri"/>
                        </a:rPr>
                        <a:t>83</a:t>
                      </a:r>
                      <a:endParaRPr lang="en-US" sz="1800" dirty="0">
                        <a:effectLst/>
                        <a:latin typeface="Calibri"/>
                        <a:ea typeface="MS ??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600"/>
                        </a:spcAft>
                      </a:pPr>
                      <a:r>
                        <a:rPr lang="nl-NL" sz="1800" dirty="0">
                          <a:effectLst/>
                          <a:latin typeface="Calibri"/>
                          <a:ea typeface="MS ??"/>
                          <a:cs typeface="Calibri"/>
                        </a:rPr>
                        <a:t>-10</a:t>
                      </a:r>
                      <a:endParaRPr lang="en-US" sz="1800" dirty="0">
                        <a:effectLst/>
                        <a:latin typeface="Calibri"/>
                        <a:ea typeface="MS ??"/>
                        <a:cs typeface="Calibri"/>
                      </a:endParaRPr>
                    </a:p>
                  </a:txBody>
                  <a:tcPr marL="44450" marR="44450" marT="0" marB="0">
                    <a:solidFill>
                      <a:srgbClr val="964305"/>
                    </a:solidFill>
                  </a:tcPr>
                </a:tc>
              </a:tr>
              <a:tr h="413650"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600"/>
                        </a:spcAft>
                      </a:pPr>
                      <a:r>
                        <a:rPr lang="nl-NL" sz="1800">
                          <a:effectLst/>
                          <a:latin typeface="Calibri"/>
                          <a:ea typeface="MS ??"/>
                          <a:cs typeface="Calibri"/>
                        </a:rPr>
                        <a:t>93</a:t>
                      </a:r>
                      <a:endParaRPr lang="en-US" sz="1800">
                        <a:effectLst/>
                        <a:latin typeface="Calibri"/>
                        <a:ea typeface="MS ??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600"/>
                        </a:spcAft>
                      </a:pPr>
                      <a:r>
                        <a:rPr lang="nl-NL" sz="1800">
                          <a:effectLst/>
                          <a:latin typeface="Calibri"/>
                          <a:ea typeface="MS ??"/>
                          <a:cs typeface="Calibri"/>
                        </a:rPr>
                        <a:t>93</a:t>
                      </a:r>
                      <a:endParaRPr lang="en-US" sz="1800">
                        <a:effectLst/>
                        <a:latin typeface="Calibri"/>
                        <a:ea typeface="MS ??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600"/>
                        </a:spcAft>
                      </a:pPr>
                      <a:r>
                        <a:rPr lang="nl-NL" sz="1800">
                          <a:effectLst/>
                          <a:latin typeface="Calibri"/>
                          <a:ea typeface="MS ??"/>
                          <a:cs typeface="Calibri"/>
                        </a:rPr>
                        <a:t>0</a:t>
                      </a:r>
                      <a:endParaRPr lang="en-US" sz="1800">
                        <a:effectLst/>
                        <a:latin typeface="Calibri"/>
                        <a:ea typeface="MS ??"/>
                        <a:cs typeface="Calibri"/>
                      </a:endParaRPr>
                    </a:p>
                  </a:txBody>
                  <a:tcPr marL="44450" marR="4445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endParaRPr lang="en-US" sz="1800" b="0" i="0" dirty="0">
                        <a:latin typeface="Calibri"/>
                        <a:cs typeface="Calibri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600"/>
                        </a:spcAft>
                      </a:pPr>
                      <a:r>
                        <a:rPr lang="nl-NL" sz="1800" dirty="0">
                          <a:effectLst/>
                          <a:latin typeface="Calibri"/>
                          <a:ea typeface="MS ??"/>
                          <a:cs typeface="Calibri"/>
                        </a:rPr>
                        <a:t>73</a:t>
                      </a:r>
                      <a:endParaRPr lang="en-US" sz="1800" dirty="0">
                        <a:effectLst/>
                        <a:latin typeface="Calibri"/>
                        <a:ea typeface="MS ??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600"/>
                        </a:spcAft>
                      </a:pPr>
                      <a:r>
                        <a:rPr lang="nl-NL" sz="1800">
                          <a:effectLst/>
                          <a:latin typeface="Calibri"/>
                          <a:ea typeface="MS ??"/>
                          <a:cs typeface="Calibri"/>
                        </a:rPr>
                        <a:t>50</a:t>
                      </a:r>
                      <a:endParaRPr lang="en-US" sz="1800">
                        <a:effectLst/>
                        <a:latin typeface="Calibri"/>
                        <a:ea typeface="MS ??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600"/>
                        </a:spcAft>
                      </a:pPr>
                      <a:r>
                        <a:rPr lang="nl-NL" sz="1800" dirty="0">
                          <a:effectLst/>
                          <a:latin typeface="Calibri"/>
                          <a:ea typeface="MS ??"/>
                          <a:cs typeface="Calibri"/>
                        </a:rPr>
                        <a:t>+23</a:t>
                      </a:r>
                      <a:endParaRPr lang="en-US" sz="1800" dirty="0">
                        <a:effectLst/>
                        <a:latin typeface="Calibri"/>
                        <a:ea typeface="MS ??"/>
                        <a:cs typeface="Calibri"/>
                      </a:endParaRPr>
                    </a:p>
                  </a:txBody>
                  <a:tcPr marL="44450" marR="44450" marT="0" marB="0">
                    <a:solidFill>
                      <a:srgbClr val="C6B07E"/>
                    </a:solidFill>
                  </a:tcPr>
                </a:tc>
              </a:tr>
              <a:tr h="413650"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600"/>
                        </a:spcAft>
                      </a:pPr>
                      <a:r>
                        <a:rPr lang="nl-NL" sz="1800">
                          <a:effectLst/>
                          <a:latin typeface="Calibri"/>
                          <a:ea typeface="MS ??"/>
                          <a:cs typeface="Calibri"/>
                        </a:rPr>
                        <a:t>100</a:t>
                      </a:r>
                      <a:endParaRPr lang="en-US" sz="1800">
                        <a:effectLst/>
                        <a:latin typeface="Calibri"/>
                        <a:ea typeface="MS ??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600"/>
                        </a:spcAft>
                      </a:pPr>
                      <a:r>
                        <a:rPr lang="nl-NL" sz="1800">
                          <a:effectLst/>
                          <a:latin typeface="Calibri"/>
                          <a:ea typeface="MS ??"/>
                          <a:cs typeface="Calibri"/>
                        </a:rPr>
                        <a:t>97</a:t>
                      </a:r>
                      <a:endParaRPr lang="en-US" sz="1800">
                        <a:effectLst/>
                        <a:latin typeface="Calibri"/>
                        <a:ea typeface="MS ??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600"/>
                        </a:spcAft>
                      </a:pPr>
                      <a:r>
                        <a:rPr lang="nl-NL" sz="1800" dirty="0">
                          <a:effectLst/>
                          <a:latin typeface="Calibri"/>
                          <a:ea typeface="MS ??"/>
                          <a:cs typeface="Calibri"/>
                        </a:rPr>
                        <a:t>+3</a:t>
                      </a:r>
                      <a:endParaRPr lang="en-US" sz="1800" dirty="0">
                        <a:effectLst/>
                        <a:latin typeface="Calibri"/>
                        <a:ea typeface="MS ??"/>
                        <a:cs typeface="Calibri"/>
                      </a:endParaRPr>
                    </a:p>
                  </a:txBody>
                  <a:tcPr marL="44450" marR="44450" marT="0" marB="0">
                    <a:solidFill>
                      <a:srgbClr val="C6B07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endParaRPr lang="en-US" sz="1800" b="0" i="0" dirty="0">
                        <a:latin typeface="Calibri"/>
                        <a:cs typeface="Calibri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600"/>
                        </a:spcAft>
                      </a:pPr>
                      <a:r>
                        <a:rPr lang="nl-NL" sz="1800">
                          <a:effectLst/>
                          <a:latin typeface="Calibri"/>
                          <a:ea typeface="MS ??"/>
                          <a:cs typeface="Calibri"/>
                        </a:rPr>
                        <a:t>70</a:t>
                      </a:r>
                      <a:endParaRPr lang="en-US" sz="1800">
                        <a:effectLst/>
                        <a:latin typeface="Calibri"/>
                        <a:ea typeface="MS ??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600"/>
                        </a:spcAft>
                      </a:pPr>
                      <a:r>
                        <a:rPr lang="nl-NL" sz="1800" dirty="0">
                          <a:effectLst/>
                          <a:latin typeface="Calibri"/>
                          <a:ea typeface="MS ??"/>
                          <a:cs typeface="Calibri"/>
                        </a:rPr>
                        <a:t>70</a:t>
                      </a:r>
                      <a:endParaRPr lang="en-US" sz="1800" dirty="0">
                        <a:effectLst/>
                        <a:latin typeface="Calibri"/>
                        <a:ea typeface="MS ??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600"/>
                        </a:spcAft>
                      </a:pPr>
                      <a:r>
                        <a:rPr lang="nl-NL" sz="1800">
                          <a:effectLst/>
                          <a:latin typeface="Calibri"/>
                          <a:ea typeface="MS ??"/>
                          <a:cs typeface="Calibri"/>
                        </a:rPr>
                        <a:t>0</a:t>
                      </a:r>
                      <a:endParaRPr lang="en-US" sz="1800">
                        <a:effectLst/>
                        <a:latin typeface="Calibri"/>
                        <a:ea typeface="MS ??"/>
                        <a:cs typeface="Calibri"/>
                      </a:endParaRPr>
                    </a:p>
                  </a:txBody>
                  <a:tcPr marL="44450" marR="44450" marT="0" marB="0"/>
                </a:tc>
              </a:tr>
              <a:tr h="413650"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600"/>
                        </a:spcAft>
                      </a:pPr>
                      <a:r>
                        <a:rPr lang="nl-NL" sz="1800">
                          <a:effectLst/>
                          <a:latin typeface="Calibri"/>
                          <a:ea typeface="MS ??"/>
                          <a:cs typeface="Calibri"/>
                        </a:rPr>
                        <a:t>100</a:t>
                      </a:r>
                      <a:endParaRPr lang="en-US" sz="1800">
                        <a:effectLst/>
                        <a:latin typeface="Calibri"/>
                        <a:ea typeface="MS ??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600"/>
                        </a:spcAft>
                      </a:pPr>
                      <a:r>
                        <a:rPr lang="nl-NL" sz="1800">
                          <a:effectLst/>
                          <a:latin typeface="Calibri"/>
                          <a:ea typeface="MS ??"/>
                          <a:cs typeface="Calibri"/>
                        </a:rPr>
                        <a:t>90</a:t>
                      </a:r>
                      <a:endParaRPr lang="en-US" sz="1800">
                        <a:effectLst/>
                        <a:latin typeface="Calibri"/>
                        <a:ea typeface="MS ??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600"/>
                        </a:spcAft>
                      </a:pPr>
                      <a:r>
                        <a:rPr lang="nl-NL" sz="1800" dirty="0">
                          <a:effectLst/>
                          <a:latin typeface="Calibri"/>
                          <a:ea typeface="MS ??"/>
                          <a:cs typeface="Calibri"/>
                        </a:rPr>
                        <a:t>+10</a:t>
                      </a:r>
                      <a:endParaRPr lang="en-US" sz="1800" dirty="0">
                        <a:effectLst/>
                        <a:latin typeface="Calibri"/>
                        <a:ea typeface="MS ??"/>
                        <a:cs typeface="Calibri"/>
                      </a:endParaRPr>
                    </a:p>
                  </a:txBody>
                  <a:tcPr marL="44450" marR="44450" marT="0" marB="0">
                    <a:solidFill>
                      <a:srgbClr val="C6B07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endParaRPr lang="en-US" sz="1800" b="0" i="0" dirty="0">
                        <a:latin typeface="Calibri"/>
                        <a:cs typeface="Calibri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600"/>
                        </a:spcAft>
                      </a:pPr>
                      <a:r>
                        <a:rPr lang="nl-NL" sz="1800">
                          <a:effectLst/>
                          <a:latin typeface="Calibri"/>
                          <a:ea typeface="MS ??"/>
                          <a:cs typeface="Calibri"/>
                        </a:rPr>
                        <a:t>70</a:t>
                      </a:r>
                      <a:endParaRPr lang="en-US" sz="1800">
                        <a:effectLst/>
                        <a:latin typeface="Calibri"/>
                        <a:ea typeface="MS ??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600"/>
                        </a:spcAft>
                      </a:pPr>
                      <a:r>
                        <a:rPr lang="nl-NL" sz="1800" dirty="0">
                          <a:effectLst/>
                          <a:latin typeface="Calibri"/>
                          <a:ea typeface="MS ??"/>
                          <a:cs typeface="Calibri"/>
                        </a:rPr>
                        <a:t>77</a:t>
                      </a:r>
                      <a:endParaRPr lang="en-US" sz="1800" dirty="0">
                        <a:effectLst/>
                        <a:latin typeface="Calibri"/>
                        <a:ea typeface="MS ??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600"/>
                        </a:spcAft>
                      </a:pPr>
                      <a:r>
                        <a:rPr lang="nl-NL" sz="1800" dirty="0">
                          <a:effectLst/>
                          <a:latin typeface="Calibri"/>
                          <a:ea typeface="MS ??"/>
                          <a:cs typeface="Calibri"/>
                        </a:rPr>
                        <a:t>-7</a:t>
                      </a:r>
                      <a:endParaRPr lang="en-US" sz="1800" dirty="0">
                        <a:effectLst/>
                        <a:latin typeface="Calibri"/>
                        <a:ea typeface="MS ??"/>
                        <a:cs typeface="Calibri"/>
                      </a:endParaRPr>
                    </a:p>
                  </a:txBody>
                  <a:tcPr marL="44450" marR="44450" marT="0" marB="0">
                    <a:solidFill>
                      <a:srgbClr val="964305"/>
                    </a:solidFill>
                  </a:tcPr>
                </a:tc>
              </a:tr>
              <a:tr h="413650"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600"/>
                        </a:spcAft>
                      </a:pPr>
                      <a:r>
                        <a:rPr lang="nl-NL" sz="1800">
                          <a:effectLst/>
                          <a:latin typeface="Calibri"/>
                          <a:ea typeface="MS ??"/>
                          <a:cs typeface="Calibri"/>
                        </a:rPr>
                        <a:t>93</a:t>
                      </a:r>
                      <a:endParaRPr lang="en-US" sz="1800">
                        <a:effectLst/>
                        <a:latin typeface="Calibri"/>
                        <a:ea typeface="MS ??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600"/>
                        </a:spcAft>
                      </a:pPr>
                      <a:r>
                        <a:rPr lang="nl-NL" sz="1800">
                          <a:effectLst/>
                          <a:latin typeface="Calibri"/>
                          <a:ea typeface="MS ??"/>
                          <a:cs typeface="Calibri"/>
                        </a:rPr>
                        <a:t>87</a:t>
                      </a:r>
                      <a:endParaRPr lang="en-US" sz="1800">
                        <a:effectLst/>
                        <a:latin typeface="Calibri"/>
                        <a:ea typeface="MS ??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600"/>
                        </a:spcAft>
                      </a:pPr>
                      <a:r>
                        <a:rPr lang="nl-NL" sz="1800" dirty="0">
                          <a:effectLst/>
                          <a:latin typeface="Calibri"/>
                          <a:ea typeface="MS ??"/>
                          <a:cs typeface="Calibri"/>
                        </a:rPr>
                        <a:t>+6</a:t>
                      </a:r>
                      <a:endParaRPr lang="en-US" sz="1800" dirty="0">
                        <a:effectLst/>
                        <a:latin typeface="Calibri"/>
                        <a:ea typeface="MS ??"/>
                        <a:cs typeface="Calibri"/>
                      </a:endParaRPr>
                    </a:p>
                  </a:txBody>
                  <a:tcPr marL="44450" marR="44450" marT="0" marB="0">
                    <a:solidFill>
                      <a:srgbClr val="C6B07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endParaRPr lang="en-US" sz="1800" b="0" i="0" dirty="0">
                        <a:latin typeface="Calibri"/>
                        <a:cs typeface="Calibri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600"/>
                        </a:spcAft>
                      </a:pPr>
                      <a:r>
                        <a:rPr lang="nl-NL" sz="1800" dirty="0">
                          <a:effectLst/>
                          <a:latin typeface="Calibri"/>
                          <a:ea typeface="MS ??"/>
                          <a:cs typeface="Calibri"/>
                        </a:rPr>
                        <a:t>67</a:t>
                      </a:r>
                      <a:endParaRPr lang="en-US" sz="1800" dirty="0">
                        <a:effectLst/>
                        <a:latin typeface="Calibri"/>
                        <a:ea typeface="MS ??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600"/>
                        </a:spcAft>
                      </a:pPr>
                      <a:r>
                        <a:rPr lang="nl-NL" sz="1800" dirty="0">
                          <a:effectLst/>
                          <a:latin typeface="Calibri"/>
                          <a:ea typeface="MS ??"/>
                          <a:cs typeface="Calibri"/>
                        </a:rPr>
                        <a:t>73</a:t>
                      </a:r>
                      <a:endParaRPr lang="en-US" sz="1800" dirty="0">
                        <a:effectLst/>
                        <a:latin typeface="Calibri"/>
                        <a:ea typeface="MS ??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600"/>
                        </a:spcAft>
                      </a:pPr>
                      <a:r>
                        <a:rPr lang="nl-NL" sz="1800" dirty="0">
                          <a:effectLst/>
                          <a:latin typeface="Calibri"/>
                          <a:ea typeface="MS ??"/>
                          <a:cs typeface="Calibri"/>
                        </a:rPr>
                        <a:t>-6</a:t>
                      </a:r>
                      <a:endParaRPr lang="en-US" sz="1800" dirty="0">
                        <a:effectLst/>
                        <a:latin typeface="Calibri"/>
                        <a:ea typeface="MS ??"/>
                        <a:cs typeface="Calibri"/>
                      </a:endParaRPr>
                    </a:p>
                  </a:txBody>
                  <a:tcPr marL="44450" marR="44450" marT="0" marB="0">
                    <a:solidFill>
                      <a:srgbClr val="964305"/>
                    </a:solidFill>
                  </a:tcPr>
                </a:tc>
              </a:tr>
              <a:tr h="413650"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600"/>
                        </a:spcAft>
                      </a:pPr>
                      <a:r>
                        <a:rPr lang="nl-NL" sz="1800">
                          <a:effectLst/>
                          <a:latin typeface="Calibri"/>
                          <a:ea typeface="MS ??"/>
                          <a:cs typeface="Calibri"/>
                        </a:rPr>
                        <a:t>93</a:t>
                      </a:r>
                      <a:endParaRPr lang="en-US" sz="1800">
                        <a:effectLst/>
                        <a:latin typeface="Calibri"/>
                        <a:ea typeface="MS ??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600"/>
                        </a:spcAft>
                      </a:pPr>
                      <a:r>
                        <a:rPr lang="nl-NL" sz="1800">
                          <a:effectLst/>
                          <a:latin typeface="Calibri"/>
                          <a:ea typeface="MS ??"/>
                          <a:cs typeface="Calibri"/>
                        </a:rPr>
                        <a:t>87</a:t>
                      </a:r>
                      <a:endParaRPr lang="en-US" sz="1800">
                        <a:effectLst/>
                        <a:latin typeface="Calibri"/>
                        <a:ea typeface="MS ??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600"/>
                        </a:spcAft>
                      </a:pPr>
                      <a:r>
                        <a:rPr lang="nl-NL" sz="1800" dirty="0">
                          <a:effectLst/>
                          <a:latin typeface="Calibri"/>
                          <a:ea typeface="MS ??"/>
                          <a:cs typeface="Calibri"/>
                        </a:rPr>
                        <a:t>+6</a:t>
                      </a:r>
                      <a:endParaRPr lang="en-US" sz="1800" dirty="0">
                        <a:effectLst/>
                        <a:latin typeface="Calibri"/>
                        <a:ea typeface="MS ??"/>
                        <a:cs typeface="Calibri"/>
                      </a:endParaRPr>
                    </a:p>
                  </a:txBody>
                  <a:tcPr marL="44450" marR="44450" marT="0" marB="0">
                    <a:solidFill>
                      <a:srgbClr val="C6B07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endParaRPr lang="en-US" sz="1800" b="0" i="0" dirty="0">
                        <a:latin typeface="Calibri"/>
                        <a:cs typeface="Calibri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600"/>
                        </a:spcAft>
                      </a:pPr>
                      <a:r>
                        <a:rPr lang="nl-NL" sz="1800">
                          <a:effectLst/>
                          <a:latin typeface="Calibri"/>
                          <a:ea typeface="MS ??"/>
                          <a:cs typeface="Calibri"/>
                        </a:rPr>
                        <a:t>60</a:t>
                      </a:r>
                      <a:endParaRPr lang="en-US" sz="1800">
                        <a:effectLst/>
                        <a:latin typeface="Calibri"/>
                        <a:ea typeface="MS ??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600"/>
                        </a:spcAft>
                      </a:pPr>
                      <a:r>
                        <a:rPr lang="nl-NL" sz="1800" dirty="0">
                          <a:effectLst/>
                          <a:latin typeface="Calibri"/>
                          <a:ea typeface="MS ??"/>
                          <a:cs typeface="Calibri"/>
                        </a:rPr>
                        <a:t>80</a:t>
                      </a:r>
                      <a:endParaRPr lang="en-US" sz="1800" dirty="0">
                        <a:effectLst/>
                        <a:latin typeface="Calibri"/>
                        <a:ea typeface="MS ??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600"/>
                        </a:spcAft>
                      </a:pPr>
                      <a:r>
                        <a:rPr lang="nl-NL" sz="1800" dirty="0">
                          <a:effectLst/>
                          <a:latin typeface="Calibri"/>
                          <a:ea typeface="MS ??"/>
                          <a:cs typeface="Calibri"/>
                        </a:rPr>
                        <a:t>-20</a:t>
                      </a:r>
                      <a:endParaRPr lang="en-US" sz="1800" dirty="0">
                        <a:effectLst/>
                        <a:latin typeface="Calibri"/>
                        <a:ea typeface="MS ??"/>
                        <a:cs typeface="Calibri"/>
                      </a:endParaRPr>
                    </a:p>
                  </a:txBody>
                  <a:tcPr marL="44450" marR="44450" marT="0" marB="0">
                    <a:solidFill>
                      <a:srgbClr val="964305"/>
                    </a:solidFill>
                  </a:tcPr>
                </a:tc>
              </a:tr>
              <a:tr h="413650"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600"/>
                        </a:spcAft>
                      </a:pPr>
                      <a:r>
                        <a:rPr lang="nl-NL" sz="1800">
                          <a:effectLst/>
                          <a:latin typeface="Calibri"/>
                          <a:ea typeface="MS ??"/>
                          <a:cs typeface="Calibri"/>
                        </a:rPr>
                        <a:t>90</a:t>
                      </a:r>
                      <a:endParaRPr lang="en-US" sz="1800">
                        <a:effectLst/>
                        <a:latin typeface="Calibri"/>
                        <a:ea typeface="MS ??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600"/>
                        </a:spcAft>
                      </a:pPr>
                      <a:r>
                        <a:rPr lang="nl-NL" sz="1800">
                          <a:effectLst/>
                          <a:latin typeface="Calibri"/>
                          <a:ea typeface="MS ??"/>
                          <a:cs typeface="Calibri"/>
                        </a:rPr>
                        <a:t>83</a:t>
                      </a:r>
                      <a:endParaRPr lang="en-US" sz="1800">
                        <a:effectLst/>
                        <a:latin typeface="Calibri"/>
                        <a:ea typeface="MS ??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600"/>
                        </a:spcAft>
                      </a:pPr>
                      <a:r>
                        <a:rPr lang="nl-NL" sz="1800" dirty="0">
                          <a:effectLst/>
                          <a:latin typeface="Calibri"/>
                          <a:ea typeface="MS ??"/>
                          <a:cs typeface="Calibri"/>
                        </a:rPr>
                        <a:t>+7</a:t>
                      </a:r>
                      <a:endParaRPr lang="en-US" sz="1800" dirty="0">
                        <a:effectLst/>
                        <a:latin typeface="Calibri"/>
                        <a:ea typeface="MS ??"/>
                        <a:cs typeface="Calibri"/>
                      </a:endParaRPr>
                    </a:p>
                  </a:txBody>
                  <a:tcPr marL="44450" marR="44450" marT="0" marB="0">
                    <a:solidFill>
                      <a:srgbClr val="C6B07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endParaRPr lang="en-US" sz="1800" b="0" i="0" dirty="0">
                        <a:latin typeface="Calibri"/>
                        <a:cs typeface="Calibri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600"/>
                        </a:spcAft>
                      </a:pPr>
                      <a:r>
                        <a:rPr lang="nl-NL" sz="1800">
                          <a:effectLst/>
                          <a:latin typeface="Calibri"/>
                          <a:ea typeface="MS ??"/>
                          <a:cs typeface="Calibri"/>
                        </a:rPr>
                        <a:t>57</a:t>
                      </a:r>
                      <a:endParaRPr lang="en-US" sz="1800">
                        <a:effectLst/>
                        <a:latin typeface="Calibri"/>
                        <a:ea typeface="MS ??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600"/>
                        </a:spcAft>
                      </a:pPr>
                      <a:r>
                        <a:rPr lang="nl-NL" sz="1800" dirty="0">
                          <a:effectLst/>
                          <a:latin typeface="Calibri"/>
                          <a:ea typeface="MS ??"/>
                          <a:cs typeface="Calibri"/>
                        </a:rPr>
                        <a:t>67</a:t>
                      </a:r>
                      <a:endParaRPr lang="en-US" sz="1800" dirty="0">
                        <a:effectLst/>
                        <a:latin typeface="Calibri"/>
                        <a:ea typeface="MS ??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600"/>
                        </a:spcAft>
                      </a:pPr>
                      <a:r>
                        <a:rPr lang="nl-NL" sz="1800" dirty="0">
                          <a:effectLst/>
                          <a:latin typeface="Calibri"/>
                          <a:ea typeface="MS ??"/>
                          <a:cs typeface="Calibri"/>
                        </a:rPr>
                        <a:t>-10</a:t>
                      </a:r>
                      <a:endParaRPr lang="en-US" sz="1800" dirty="0">
                        <a:effectLst/>
                        <a:latin typeface="Calibri"/>
                        <a:ea typeface="MS ??"/>
                        <a:cs typeface="Calibri"/>
                      </a:endParaRPr>
                    </a:p>
                  </a:txBody>
                  <a:tcPr marL="44450" marR="44450" marT="0" marB="0">
                    <a:solidFill>
                      <a:srgbClr val="964305"/>
                    </a:solidFill>
                  </a:tcPr>
                </a:tc>
              </a:tr>
              <a:tr h="413650"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600"/>
                        </a:spcAft>
                      </a:pPr>
                      <a:r>
                        <a:rPr lang="nl-NL" sz="1800">
                          <a:effectLst/>
                          <a:latin typeface="Calibri"/>
                          <a:ea typeface="MS ??"/>
                          <a:cs typeface="Calibri"/>
                        </a:rPr>
                        <a:t>90</a:t>
                      </a:r>
                      <a:endParaRPr lang="en-US" sz="1800">
                        <a:effectLst/>
                        <a:latin typeface="Calibri"/>
                        <a:ea typeface="MS ??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600"/>
                        </a:spcAft>
                      </a:pPr>
                      <a:r>
                        <a:rPr lang="nl-NL" sz="1800">
                          <a:effectLst/>
                          <a:latin typeface="Calibri"/>
                          <a:ea typeface="MS ??"/>
                          <a:cs typeface="Calibri"/>
                        </a:rPr>
                        <a:t>73</a:t>
                      </a:r>
                      <a:endParaRPr lang="en-US" sz="1800">
                        <a:effectLst/>
                        <a:latin typeface="Calibri"/>
                        <a:ea typeface="MS ??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600"/>
                        </a:spcAft>
                      </a:pPr>
                      <a:r>
                        <a:rPr lang="nl-NL" sz="1800" dirty="0">
                          <a:effectLst/>
                          <a:latin typeface="Calibri"/>
                          <a:ea typeface="MS ??"/>
                          <a:cs typeface="Calibri"/>
                        </a:rPr>
                        <a:t>+17</a:t>
                      </a:r>
                      <a:endParaRPr lang="en-US" sz="1800" dirty="0">
                        <a:effectLst/>
                        <a:latin typeface="Calibri"/>
                        <a:ea typeface="MS ??"/>
                        <a:cs typeface="Calibri"/>
                      </a:endParaRPr>
                    </a:p>
                  </a:txBody>
                  <a:tcPr marL="44450" marR="44450" marT="0" marB="0">
                    <a:solidFill>
                      <a:srgbClr val="C6B07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endParaRPr lang="en-US" sz="1800" b="0" i="0" dirty="0">
                        <a:latin typeface="Calibri"/>
                        <a:cs typeface="Calibri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  <a:spcAft>
                          <a:spcPts val="0"/>
                        </a:spcAft>
                      </a:pPr>
                      <a:endParaRPr lang="en-US" sz="1800" b="0" i="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  <a:spcAft>
                          <a:spcPts val="0"/>
                        </a:spcAft>
                      </a:pPr>
                      <a:endParaRPr lang="en-US" sz="1800" b="0" i="0" dirty="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  <a:spcAft>
                          <a:spcPts val="0"/>
                        </a:spcAft>
                      </a:pPr>
                      <a:endParaRPr lang="en-US" sz="1800" b="0" i="0" dirty="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noFill/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2004595" y="6455210"/>
            <a:ext cx="64231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err="1" smtClean="0">
                <a:solidFill>
                  <a:srgbClr val="660066"/>
                </a:solidFill>
              </a:rPr>
              <a:t>Meerkeuze</a:t>
            </a:r>
            <a:r>
              <a:rPr lang="en-US" b="1" dirty="0" smtClean="0">
                <a:solidFill>
                  <a:srgbClr val="660066"/>
                </a:solidFill>
              </a:rPr>
              <a:t> = 80% correct               </a:t>
            </a:r>
            <a:r>
              <a:rPr lang="en-US" b="1" dirty="0" err="1" smtClean="0">
                <a:solidFill>
                  <a:srgbClr val="660066"/>
                </a:solidFill>
              </a:rPr>
              <a:t>Dictee</a:t>
            </a:r>
            <a:r>
              <a:rPr lang="en-US" b="1" dirty="0" smtClean="0">
                <a:solidFill>
                  <a:srgbClr val="660066"/>
                </a:solidFill>
              </a:rPr>
              <a:t> = 77% correct</a:t>
            </a:r>
            <a:endParaRPr lang="en-US" b="1" dirty="0">
              <a:solidFill>
                <a:srgbClr val="660066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4C92D-0306-4E69-9CD3-20855E849650}" type="slidenum">
              <a:rPr kumimoji="0" lang="en-US" smtClean="0"/>
              <a:t>7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8682547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1150" y="1536700"/>
            <a:ext cx="7612349" cy="2819400"/>
          </a:xfrm>
        </p:spPr>
        <p:txBody>
          <a:bodyPr>
            <a:noAutofit/>
          </a:bodyPr>
          <a:lstStyle/>
          <a:p>
            <a:pPr lvl="0" algn="ctr"/>
            <a:r>
              <a:rPr lang="nl-NL" sz="4800" dirty="0" smtClean="0"/>
              <a:t>Hoe groot is de overeenstemming tussen meerkeuze en dictee?</a:t>
            </a:r>
            <a:endParaRPr lang="nl-NL" sz="48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4C92D-0306-4E69-9CD3-20855E849650}" type="slidenum">
              <a:rPr kumimoji="0" lang="en-US" smtClean="0"/>
              <a:t>8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1601866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100" y="190500"/>
            <a:ext cx="7498080" cy="889000"/>
          </a:xfrm>
        </p:spPr>
        <p:txBody>
          <a:bodyPr/>
          <a:lstStyle/>
          <a:p>
            <a:r>
              <a:rPr lang="en-US" dirty="0" err="1" smtClean="0"/>
              <a:t>Overeenstemming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38669160"/>
              </p:ext>
            </p:extLst>
          </p:nvPr>
        </p:nvGraphicFramePr>
        <p:xfrm>
          <a:off x="1244600" y="1320800"/>
          <a:ext cx="7499350" cy="4947920"/>
        </p:xfrm>
        <a:graphic>
          <a:graphicData uri="http://schemas.openxmlformats.org/drawingml/2006/table">
            <a:tbl>
              <a:tblPr firstRow="1" bandRow="1">
                <a:tableStyleId>{FABFCF23-3B69-468F-B69F-88F6DE6A72F2}</a:tableStyleId>
              </a:tblPr>
              <a:tblGrid>
                <a:gridCol w="1499870"/>
                <a:gridCol w="1499870"/>
                <a:gridCol w="1499870"/>
                <a:gridCol w="1499870"/>
                <a:gridCol w="1499870"/>
              </a:tblGrid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dirty="0" smtClean="0"/>
                        <a:t>Percentages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dirty="0" smtClean="0"/>
                        <a:t>MK-</a:t>
                      </a:r>
                      <a:r>
                        <a:rPr lang="en-US" dirty="0" err="1" smtClean="0"/>
                        <a:t>goed</a:t>
                      </a:r>
                      <a:endParaRPr lang="en-US" dirty="0" smtClean="0"/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dirty="0" err="1" smtClean="0"/>
                        <a:t>Dictee-goed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dirty="0" smtClean="0"/>
                        <a:t>MK-</a:t>
                      </a:r>
                      <a:r>
                        <a:rPr lang="en-US" dirty="0" err="1" smtClean="0"/>
                        <a:t>fout</a:t>
                      </a:r>
                      <a:endParaRPr lang="en-US" dirty="0" smtClean="0"/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dirty="0" err="1" smtClean="0"/>
                        <a:t>Dictee-fout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dirty="0" smtClean="0"/>
                        <a:t>MK-</a:t>
                      </a:r>
                      <a:r>
                        <a:rPr lang="en-US" dirty="0" err="1" smtClean="0"/>
                        <a:t>goed</a:t>
                      </a:r>
                      <a:endParaRPr lang="en-US" dirty="0" smtClean="0"/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dirty="0" err="1" smtClean="0"/>
                        <a:t>Dictee-fout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dirty="0" smtClean="0"/>
                        <a:t>MK-</a:t>
                      </a:r>
                      <a:r>
                        <a:rPr lang="en-US" dirty="0" err="1" smtClean="0"/>
                        <a:t>fout</a:t>
                      </a:r>
                      <a:endParaRPr lang="en-US" dirty="0" smtClean="0"/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dirty="0" err="1" smtClean="0"/>
                        <a:t>Dictee-goed</a:t>
                      </a:r>
                      <a:endParaRPr lang="en-US" dirty="0" smtClean="0"/>
                    </a:p>
                  </a:txBody>
                  <a:tcPr/>
                </a:tc>
              </a:tr>
              <a:tr h="7366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dirty="0" err="1" smtClean="0"/>
                        <a:t>Violen</a:t>
                      </a:r>
                      <a:r>
                        <a:rPr lang="en-US" baseline="0" dirty="0" smtClean="0"/>
                        <a:t> 4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i="1" baseline="0" dirty="0" smtClean="0"/>
                        <a:t>n</a:t>
                      </a:r>
                      <a:r>
                        <a:rPr lang="en-US" baseline="0" dirty="0" smtClean="0"/>
                        <a:t> = 42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2400" dirty="0" smtClean="0"/>
                        <a:t>74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2400" dirty="0" smtClean="0"/>
                        <a:t>4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2400" dirty="0" smtClean="0"/>
                        <a:t>7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2400" dirty="0" smtClean="0"/>
                        <a:t>15</a:t>
                      </a:r>
                      <a:endParaRPr lang="en-US" sz="2400" dirty="0"/>
                    </a:p>
                  </a:txBody>
                  <a:tcPr/>
                </a:tc>
              </a:tr>
              <a:tr h="7366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dirty="0" err="1" smtClean="0"/>
                        <a:t>Kofschip</a:t>
                      </a:r>
                      <a:r>
                        <a:rPr lang="en-US" baseline="0" dirty="0" smtClean="0"/>
                        <a:t> 4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i="1" baseline="0" dirty="0" smtClean="0"/>
                        <a:t>n</a:t>
                      </a:r>
                      <a:r>
                        <a:rPr lang="en-US" baseline="0" dirty="0" smtClean="0"/>
                        <a:t> = 18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2400" dirty="0" smtClean="0"/>
                        <a:t>69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2400" dirty="0" smtClean="0"/>
                        <a:t>5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2400" dirty="0" smtClean="0"/>
                        <a:t>10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2400" dirty="0" smtClean="0"/>
                        <a:t>16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 smtClean="0"/>
                        <a:t>Violen</a:t>
                      </a:r>
                      <a:r>
                        <a:rPr lang="en-US" baseline="0" dirty="0" smtClean="0"/>
                        <a:t> 5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i="1" baseline="0" dirty="0" smtClean="0"/>
                        <a:t>n</a:t>
                      </a:r>
                      <a:r>
                        <a:rPr lang="en-US" baseline="0" dirty="0" smtClean="0"/>
                        <a:t> = 47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2400" dirty="0" smtClean="0"/>
                        <a:t>61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2400" dirty="0" smtClean="0"/>
                        <a:t>8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2400" dirty="0" smtClean="0"/>
                        <a:t>17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2400" dirty="0" smtClean="0"/>
                        <a:t>14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dirty="0" err="1" smtClean="0"/>
                        <a:t>Violen</a:t>
                      </a:r>
                      <a:r>
                        <a:rPr lang="en-US" baseline="0" dirty="0" smtClean="0"/>
                        <a:t> 7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i="1" baseline="0" dirty="0" smtClean="0"/>
                        <a:t>n</a:t>
                      </a:r>
                      <a:r>
                        <a:rPr lang="en-US" baseline="0" dirty="0" smtClean="0"/>
                        <a:t> = 30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2400" dirty="0" smtClean="0"/>
                        <a:t>72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2400" dirty="0" smtClean="0"/>
                        <a:t>5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2400" dirty="0" smtClean="0"/>
                        <a:t>13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2400" dirty="0" smtClean="0"/>
                        <a:t>10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dirty="0" smtClean="0"/>
                        <a:t>Wilhelmina</a:t>
                      </a:r>
                      <a:r>
                        <a:rPr lang="en-US" baseline="0" dirty="0" smtClean="0"/>
                        <a:t> 7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i="1" baseline="0" dirty="0" smtClean="0"/>
                        <a:t>n</a:t>
                      </a:r>
                      <a:r>
                        <a:rPr lang="en-US" baseline="0" dirty="0" smtClean="0"/>
                        <a:t> = 23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2400" dirty="0" smtClean="0"/>
                        <a:t>65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2400" dirty="0" smtClean="0"/>
                        <a:t>8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2400" dirty="0" smtClean="0"/>
                        <a:t>15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2400" dirty="0" smtClean="0"/>
                        <a:t>12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dirty="0" err="1" smtClean="0"/>
                        <a:t>Violen</a:t>
                      </a:r>
                      <a:r>
                        <a:rPr lang="en-US" dirty="0" smtClean="0"/>
                        <a:t> 8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i="1" baseline="0" dirty="0" smtClean="0"/>
                        <a:t>n</a:t>
                      </a:r>
                      <a:r>
                        <a:rPr lang="en-US" baseline="0" dirty="0" smtClean="0"/>
                        <a:t> = 32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2400" dirty="0" smtClean="0"/>
                        <a:t>59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2400" dirty="0" smtClean="0"/>
                        <a:t>9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2400" dirty="0" smtClean="0"/>
                        <a:t>19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2400" dirty="0" smtClean="0"/>
                        <a:t>13</a:t>
                      </a:r>
                      <a:endParaRPr lang="en-US" sz="2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4C92D-0306-4E69-9CD3-20855E849650}" type="slidenum">
              <a:rPr kumimoji="0" lang="en-US" smtClean="0"/>
              <a:t>9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3235785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ＭＳ ゴシック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ＭＳ ゴシック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Solstice.thmx</Template>
  <TotalTime>777</TotalTime>
  <Words>1050</Words>
  <Application>Microsoft Macintosh PowerPoint</Application>
  <PresentationFormat>On-screen Show (4:3)</PresentationFormat>
  <Paragraphs>588</Paragraphs>
  <Slides>22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Solstice</vt:lpstr>
      <vt:lpstr>Hoe toets je spellingkennis?</vt:lpstr>
      <vt:lpstr>Zijn de scores op een meerkeuzetoets hetzelfde als op een dictee?</vt:lpstr>
      <vt:lpstr>M4   Vervolg 2     Opgave 1</vt:lpstr>
      <vt:lpstr>M7   Vervolg 2     Opgave 22</vt:lpstr>
      <vt:lpstr>Gemiddelde scores </vt:lpstr>
      <vt:lpstr>Groep 4 Kofschip</vt:lpstr>
      <vt:lpstr>Groep 7 Wilhelminaschool</vt:lpstr>
      <vt:lpstr>Hoe groot is de overeenstemming tussen meerkeuze en dictee?</vt:lpstr>
      <vt:lpstr>Overeenstemming</vt:lpstr>
      <vt:lpstr>Items M4 Kofschip</vt:lpstr>
      <vt:lpstr>Items M7 Wilhelminaschool</vt:lpstr>
      <vt:lpstr>Hoe vaak spellen leerlingen de fout die in de meerkeuzetoets staat?</vt:lpstr>
      <vt:lpstr>Fout niet gevonden in Meerkeuze</vt:lpstr>
      <vt:lpstr>Fout niet gevonden in Meerkeuze</vt:lpstr>
      <vt:lpstr>Fout wel gevonden in Meerkeuze</vt:lpstr>
      <vt:lpstr>Welke spelfouten maken de leerlingen?</vt:lpstr>
      <vt:lpstr>Groep 4: PROOJ</vt:lpstr>
      <vt:lpstr>Groep 5: KONIGIN</vt:lpstr>
      <vt:lpstr>Groep 7: WINARES</vt:lpstr>
      <vt:lpstr>Groep 8:  CLICHEE</vt:lpstr>
      <vt:lpstr>Conclusies</vt:lpstr>
      <vt:lpstr>TIP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Ontwikkelingspsychologie 2</dc:title>
  <dc:creator>Anna Bosman</dc:creator>
  <cp:lastModifiedBy>Anna Bosman</cp:lastModifiedBy>
  <cp:revision>79</cp:revision>
  <dcterms:created xsi:type="dcterms:W3CDTF">2013-10-27T09:40:57Z</dcterms:created>
  <dcterms:modified xsi:type="dcterms:W3CDTF">2014-11-07T11:16:51Z</dcterms:modified>
</cp:coreProperties>
</file>