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rels" ContentType="application/vnd.openxmlformats-package.relationships+xml"/>
  <Default Extension="tif" ContentType="image/tif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3.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15" r:id="rId1"/>
  </p:sldMasterIdLst>
  <p:notesMasterIdLst>
    <p:notesMasterId r:id="rId64"/>
  </p:notesMasterIdLst>
  <p:handoutMasterIdLst>
    <p:handoutMasterId r:id="rId65"/>
  </p:handoutMasterIdLst>
  <p:sldIdLst>
    <p:sldId id="256" r:id="rId2"/>
    <p:sldId id="334" r:id="rId3"/>
    <p:sldId id="340" r:id="rId4"/>
    <p:sldId id="336" r:id="rId5"/>
    <p:sldId id="337" r:id="rId6"/>
    <p:sldId id="339" r:id="rId7"/>
    <p:sldId id="342" r:id="rId8"/>
    <p:sldId id="341" r:id="rId9"/>
    <p:sldId id="343" r:id="rId10"/>
    <p:sldId id="321" r:id="rId11"/>
    <p:sldId id="322" r:id="rId12"/>
    <p:sldId id="344" r:id="rId13"/>
    <p:sldId id="316" r:id="rId14"/>
    <p:sldId id="317" r:id="rId15"/>
    <p:sldId id="318" r:id="rId16"/>
    <p:sldId id="319" r:id="rId17"/>
    <p:sldId id="320" r:id="rId18"/>
    <p:sldId id="345" r:id="rId19"/>
    <p:sldId id="323" r:id="rId20"/>
    <p:sldId id="324" r:id="rId21"/>
    <p:sldId id="325" r:id="rId22"/>
    <p:sldId id="326" r:id="rId23"/>
    <p:sldId id="327" r:id="rId24"/>
    <p:sldId id="328" r:id="rId25"/>
    <p:sldId id="329" r:id="rId26"/>
    <p:sldId id="330" r:id="rId27"/>
    <p:sldId id="331" r:id="rId28"/>
    <p:sldId id="332" r:id="rId29"/>
    <p:sldId id="388" r:id="rId30"/>
    <p:sldId id="347" r:id="rId31"/>
    <p:sldId id="348" r:id="rId32"/>
    <p:sldId id="349" r:id="rId33"/>
    <p:sldId id="373" r:id="rId34"/>
    <p:sldId id="374" r:id="rId35"/>
    <p:sldId id="376" r:id="rId36"/>
    <p:sldId id="350" r:id="rId37"/>
    <p:sldId id="369" r:id="rId38"/>
    <p:sldId id="371" r:id="rId39"/>
    <p:sldId id="352" r:id="rId40"/>
    <p:sldId id="372" r:id="rId41"/>
    <p:sldId id="389" r:id="rId42"/>
    <p:sldId id="355" r:id="rId43"/>
    <p:sldId id="381" r:id="rId44"/>
    <p:sldId id="356" r:id="rId45"/>
    <p:sldId id="357" r:id="rId46"/>
    <p:sldId id="382" r:id="rId47"/>
    <p:sldId id="383" r:id="rId48"/>
    <p:sldId id="390" r:id="rId49"/>
    <p:sldId id="358" r:id="rId50"/>
    <p:sldId id="359" r:id="rId51"/>
    <p:sldId id="360" r:id="rId52"/>
    <p:sldId id="354" r:id="rId53"/>
    <p:sldId id="368" r:id="rId54"/>
    <p:sldId id="367" r:id="rId55"/>
    <p:sldId id="391" r:id="rId56"/>
    <p:sldId id="379" r:id="rId57"/>
    <p:sldId id="378" r:id="rId58"/>
    <p:sldId id="333" r:id="rId59"/>
    <p:sldId id="384" r:id="rId60"/>
    <p:sldId id="385" r:id="rId61"/>
    <p:sldId id="386" r:id="rId62"/>
    <p:sldId id="387"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3036" autoAdjust="0"/>
    <p:restoredTop sz="80799" autoAdjust="0"/>
  </p:normalViewPr>
  <p:slideViewPr>
    <p:cSldViewPr snapToGrid="0" snapToObjects="1">
      <p:cViewPr varScale="1">
        <p:scale>
          <a:sx n="90" d="100"/>
          <a:sy n="90" d="100"/>
        </p:scale>
        <p:origin x="-25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307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notesMaster" Target="notesMasters/notesMaster1.xml"/><Relationship Id="rId65" Type="http://schemas.openxmlformats.org/officeDocument/2006/relationships/handoutMaster" Target="handoutMasters/handoutMaster1.xml"/><Relationship Id="rId66" Type="http://schemas.openxmlformats.org/officeDocument/2006/relationships/printerSettings" Target="printerSettings/printerSettings1.bin"/><Relationship Id="rId67" Type="http://schemas.openxmlformats.org/officeDocument/2006/relationships/presProps" Target="presProps.xml"/><Relationship Id="rId68" Type="http://schemas.openxmlformats.org/officeDocument/2006/relationships/viewProps" Target="viewProps.xml"/><Relationship Id="rId69" Type="http://schemas.openxmlformats.org/officeDocument/2006/relationships/theme" Target="theme/theme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Transploft:Articles%20Done:2008%20Oratie:Plaatjes:normaalverdeling%20abnormaal.xls" TargetMode="External"/><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oleObject" Target="Transploft:Articles%20Done:2008%20Oratie:Plaatjes:normaalverdeling%20normaal.xls" TargetMode="External"/><Relationship Id="rId2"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2449143849037"/>
          <c:y val="0.0719699631938151"/>
          <c:w val="0.835165955483178"/>
          <c:h val="0.594699169548893"/>
        </c:manualLayout>
      </c:layout>
      <c:areaChart>
        <c:grouping val="stacked"/>
        <c:varyColors val="0"/>
        <c:ser>
          <c:idx val="0"/>
          <c:order val="0"/>
          <c:spPr>
            <a:solidFill>
              <a:srgbClr val="9999FF"/>
            </a:solidFill>
            <a:ln w="12700">
              <a:solidFill>
                <a:srgbClr val="000000"/>
              </a:solidFill>
              <a:prstDash val="solid"/>
            </a:ln>
          </c:spPr>
          <c:cat>
            <c:numRef>
              <c:f>Blad1!$B$17:$B$117</c:f>
              <c:numCache>
                <c:formatCode>General</c:formatCode>
                <c:ptCount val="101"/>
                <c:pt idx="0">
                  <c:v>0.0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numCache>
            </c:numRef>
          </c:cat>
          <c:val>
            <c:numRef>
              <c:f>Blad1!$D$17:$D$117</c:f>
              <c:numCache>
                <c:formatCode>General</c:formatCode>
                <c:ptCount val="101"/>
                <c:pt idx="0">
                  <c:v>0.00133830225764885</c:v>
                </c:pt>
                <c:pt idx="1">
                  <c:v>0.00611901930113772</c:v>
                </c:pt>
                <c:pt idx="2">
                  <c:v>0.0238408820146484</c:v>
                </c:pt>
                <c:pt idx="3">
                  <c:v>0.0791545158297996</c:v>
                </c:pt>
                <c:pt idx="4">
                  <c:v>0.223945302948429</c:v>
                </c:pt>
                <c:pt idx="5">
                  <c:v>0.539909665131881</c:v>
                </c:pt>
                <c:pt idx="6">
                  <c:v>1.109208346794555</c:v>
                </c:pt>
                <c:pt idx="7">
                  <c:v>1.941860549832129</c:v>
                </c:pt>
                <c:pt idx="8">
                  <c:v>2.896915527614817</c:v>
                </c:pt>
                <c:pt idx="9">
                  <c:v>3.68270140303323</c:v>
                </c:pt>
                <c:pt idx="10">
                  <c:v>3.989422804014327</c:v>
                </c:pt>
                <c:pt idx="11">
                  <c:v>3.68270140303323</c:v>
                </c:pt>
                <c:pt idx="12">
                  <c:v>2.896915527614817</c:v>
                </c:pt>
                <c:pt idx="13">
                  <c:v>1.941860549832129</c:v>
                </c:pt>
                <c:pt idx="14">
                  <c:v>1.109208346794555</c:v>
                </c:pt>
                <c:pt idx="15">
                  <c:v>0.539909665131881</c:v>
                </c:pt>
                <c:pt idx="16">
                  <c:v>0.223945302948429</c:v>
                </c:pt>
                <c:pt idx="17">
                  <c:v>0.0791545158297996</c:v>
                </c:pt>
                <c:pt idx="18">
                  <c:v>0.0238408820146484</c:v>
                </c:pt>
                <c:pt idx="19">
                  <c:v>0.00611901930113772</c:v>
                </c:pt>
                <c:pt idx="20">
                  <c:v>0.0133830225764885</c:v>
                </c:pt>
                <c:pt idx="21">
                  <c:v>0.0198655471392772</c:v>
                </c:pt>
                <c:pt idx="22">
                  <c:v>0.029194692579146</c:v>
                </c:pt>
                <c:pt idx="23">
                  <c:v>0.0424780270550752</c:v>
                </c:pt>
                <c:pt idx="24">
                  <c:v>0.0611901930113772</c:v>
                </c:pt>
                <c:pt idx="25">
                  <c:v>0.087268269504576</c:v>
                </c:pt>
                <c:pt idx="26">
                  <c:v>0.123221916847302</c:v>
                </c:pt>
                <c:pt idx="27">
                  <c:v>0.172256893905368</c:v>
                </c:pt>
                <c:pt idx="28">
                  <c:v>0.238408820146484</c:v>
                </c:pt>
                <c:pt idx="29">
                  <c:v>0.326681905619992</c:v>
                </c:pt>
                <c:pt idx="30">
                  <c:v>0.443184841193801</c:v>
                </c:pt>
                <c:pt idx="31">
                  <c:v>0.595253241977585</c:v>
                </c:pt>
                <c:pt idx="32">
                  <c:v>0.791545158297996</c:v>
                </c:pt>
                <c:pt idx="33">
                  <c:v>1.04209348144226</c:v>
                </c:pt>
                <c:pt idx="34">
                  <c:v>1.358296923368562</c:v>
                </c:pt>
                <c:pt idx="35">
                  <c:v>1.752830049356854</c:v>
                </c:pt>
                <c:pt idx="36">
                  <c:v>2.239453029484276</c:v>
                </c:pt>
                <c:pt idx="37">
                  <c:v>2.832703774160117</c:v>
                </c:pt>
                <c:pt idx="38">
                  <c:v>3.547459284623143</c:v>
                </c:pt>
                <c:pt idx="39">
                  <c:v>4.398359598042719</c:v>
                </c:pt>
                <c:pt idx="40">
                  <c:v>5.399096651318805</c:v>
                </c:pt>
                <c:pt idx="41">
                  <c:v>6.561581477467644</c:v>
                </c:pt>
                <c:pt idx="42">
                  <c:v>7.895015830089371</c:v>
                </c:pt>
                <c:pt idx="43">
                  <c:v>9.4049077376887</c:v>
                </c:pt>
                <c:pt idx="44">
                  <c:v>11.09208346794555</c:v>
                </c:pt>
                <c:pt idx="45">
                  <c:v>12.95175956658917</c:v>
                </c:pt>
                <c:pt idx="46">
                  <c:v>14.97274656357448</c:v>
                </c:pt>
                <c:pt idx="47">
                  <c:v>17.13685920478073</c:v>
                </c:pt>
                <c:pt idx="48">
                  <c:v>19.41860549832128</c:v>
                </c:pt>
                <c:pt idx="49">
                  <c:v>21.78521770325504</c:v>
                </c:pt>
                <c:pt idx="50">
                  <c:v>24.19707245191433</c:v>
                </c:pt>
                <c:pt idx="51">
                  <c:v>26.60852498987548</c:v>
                </c:pt>
                <c:pt idx="52">
                  <c:v>28.96915527614826</c:v>
                </c:pt>
                <c:pt idx="53">
                  <c:v>31.22539333667611</c:v>
                </c:pt>
                <c:pt idx="54">
                  <c:v>33.32246028917997</c:v>
                </c:pt>
                <c:pt idx="55">
                  <c:v>35.20653267643</c:v>
                </c:pt>
                <c:pt idx="56">
                  <c:v>36.82701403033229</c:v>
                </c:pt>
                <c:pt idx="57">
                  <c:v>38.13878154605241</c:v>
                </c:pt>
                <c:pt idx="58">
                  <c:v>39.10426939754554</c:v>
                </c:pt>
                <c:pt idx="59">
                  <c:v>39.69525474770118</c:v>
                </c:pt>
                <c:pt idx="60">
                  <c:v>39.89422804014325</c:v>
                </c:pt>
                <c:pt idx="61">
                  <c:v>39.69525474770118</c:v>
                </c:pt>
                <c:pt idx="62">
                  <c:v>39.10426939754554</c:v>
                </c:pt>
                <c:pt idx="63">
                  <c:v>38.13878154605241</c:v>
                </c:pt>
                <c:pt idx="64">
                  <c:v>36.82701403033229</c:v>
                </c:pt>
                <c:pt idx="65">
                  <c:v>35.20653267643</c:v>
                </c:pt>
                <c:pt idx="66">
                  <c:v>33.32246028917997</c:v>
                </c:pt>
                <c:pt idx="67">
                  <c:v>31.22539333667611</c:v>
                </c:pt>
                <c:pt idx="68">
                  <c:v>28.96915527614826</c:v>
                </c:pt>
                <c:pt idx="69">
                  <c:v>26.60852498987548</c:v>
                </c:pt>
                <c:pt idx="70">
                  <c:v>24.19707245191433</c:v>
                </c:pt>
                <c:pt idx="71">
                  <c:v>21.78521770325504</c:v>
                </c:pt>
                <c:pt idx="72">
                  <c:v>19.41860549832128</c:v>
                </c:pt>
                <c:pt idx="73">
                  <c:v>17.13685920478073</c:v>
                </c:pt>
                <c:pt idx="74">
                  <c:v>14.97274656357448</c:v>
                </c:pt>
                <c:pt idx="75">
                  <c:v>12.95175956658917</c:v>
                </c:pt>
                <c:pt idx="76">
                  <c:v>11.09208346794555</c:v>
                </c:pt>
                <c:pt idx="77">
                  <c:v>9.4049077376887</c:v>
                </c:pt>
                <c:pt idx="78">
                  <c:v>7.895015830089371</c:v>
                </c:pt>
                <c:pt idx="79">
                  <c:v>6.561581477467644</c:v>
                </c:pt>
                <c:pt idx="80">
                  <c:v>5.399096651318805</c:v>
                </c:pt>
                <c:pt idx="81">
                  <c:v>4.398359598042719</c:v>
                </c:pt>
                <c:pt idx="82">
                  <c:v>3.547459284623143</c:v>
                </c:pt>
                <c:pt idx="83">
                  <c:v>2.832703774160117</c:v>
                </c:pt>
                <c:pt idx="84">
                  <c:v>2.239453029484276</c:v>
                </c:pt>
                <c:pt idx="85">
                  <c:v>1.752830049356854</c:v>
                </c:pt>
                <c:pt idx="86">
                  <c:v>1.358296923368562</c:v>
                </c:pt>
                <c:pt idx="87">
                  <c:v>1.04209348144226</c:v>
                </c:pt>
                <c:pt idx="88">
                  <c:v>0.791545158297996</c:v>
                </c:pt>
                <c:pt idx="89">
                  <c:v>0.595253241977585</c:v>
                </c:pt>
                <c:pt idx="90">
                  <c:v>0.443184841193801</c:v>
                </c:pt>
                <c:pt idx="91">
                  <c:v>0.326681905619992</c:v>
                </c:pt>
                <c:pt idx="92">
                  <c:v>0.238408820146484</c:v>
                </c:pt>
                <c:pt idx="93">
                  <c:v>0.172256893905368</c:v>
                </c:pt>
                <c:pt idx="94">
                  <c:v>0.123221916847302</c:v>
                </c:pt>
                <c:pt idx="95">
                  <c:v>0.087268269504576</c:v>
                </c:pt>
                <c:pt idx="96">
                  <c:v>0.0611901930113772</c:v>
                </c:pt>
                <c:pt idx="97">
                  <c:v>0.0424780270550752</c:v>
                </c:pt>
                <c:pt idx="98">
                  <c:v>0.029194692579146</c:v>
                </c:pt>
                <c:pt idx="99">
                  <c:v>0.0198655471392772</c:v>
                </c:pt>
                <c:pt idx="100">
                  <c:v>0.0133830225764885</c:v>
                </c:pt>
              </c:numCache>
            </c:numRef>
          </c:val>
        </c:ser>
        <c:dLbls>
          <c:showLegendKey val="0"/>
          <c:showVal val="0"/>
          <c:showCatName val="0"/>
          <c:showSerName val="0"/>
          <c:showPercent val="0"/>
          <c:showBubbleSize val="0"/>
        </c:dLbls>
        <c:axId val="2065364168"/>
        <c:axId val="2139825480"/>
      </c:areaChart>
      <c:catAx>
        <c:axId val="2065364168"/>
        <c:scaling>
          <c:orientation val="minMax"/>
        </c:scaling>
        <c:delete val="0"/>
        <c:axPos val="b"/>
        <c:title>
          <c:tx>
            <c:rich>
              <a:bodyPr/>
              <a:lstStyle/>
              <a:p>
                <a:pPr>
                  <a:defRPr lang="en-US" sz="1600" b="0" i="0" u="none" strike="noStrike" baseline="0">
                    <a:solidFill>
                      <a:srgbClr val="000000"/>
                    </a:solidFill>
                    <a:latin typeface="Calibri"/>
                    <a:ea typeface="Futura"/>
                    <a:cs typeface="Futura"/>
                  </a:defRPr>
                </a:pPr>
                <a:r>
                  <a:rPr lang="nl-NL">
                    <a:latin typeface="Calibri"/>
                  </a:rPr>
                  <a:t>Leesscore</a:t>
                </a:r>
              </a:p>
            </c:rich>
          </c:tx>
          <c:layout>
            <c:manualLayout>
              <c:xMode val="edge"/>
              <c:yMode val="edge"/>
              <c:x val="0.480377410484685"/>
              <c:y val="0.818184844729687"/>
            </c:manualLayout>
          </c:layout>
          <c:overlay val="0"/>
          <c:spPr>
            <a:noFill/>
            <a:ln w="25400">
              <a:noFill/>
            </a:ln>
          </c:spPr>
        </c:title>
        <c:numFmt formatCode="General" sourceLinked="1"/>
        <c:majorTickMark val="out"/>
        <c:minorTickMark val="none"/>
        <c:tickLblPos val="nextTo"/>
        <c:spPr>
          <a:ln w="9525">
            <a:noFill/>
          </a:ln>
        </c:spPr>
        <c:txPr>
          <a:bodyPr rot="0" vert="horz"/>
          <a:lstStyle/>
          <a:p>
            <a:pPr>
              <a:defRPr lang="en-US" sz="1600" b="0" i="0" u="none" strike="noStrike" baseline="0">
                <a:solidFill>
                  <a:srgbClr val="000000"/>
                </a:solidFill>
                <a:latin typeface="Calibri"/>
                <a:ea typeface="Futura"/>
                <a:cs typeface="Futura"/>
              </a:defRPr>
            </a:pPr>
            <a:endParaRPr lang="en-US"/>
          </a:p>
        </c:txPr>
        <c:crossAx val="2139825480"/>
        <c:crosses val="autoZero"/>
        <c:auto val="1"/>
        <c:lblAlgn val="ctr"/>
        <c:lblOffset val="100"/>
        <c:tickLblSkip val="10"/>
        <c:tickMarkSkip val="1"/>
        <c:noMultiLvlLbl val="0"/>
      </c:catAx>
      <c:valAx>
        <c:axId val="2139825480"/>
        <c:scaling>
          <c:orientation val="minMax"/>
          <c:max val="50.0"/>
        </c:scaling>
        <c:delete val="0"/>
        <c:axPos val="l"/>
        <c:title>
          <c:tx>
            <c:rich>
              <a:bodyPr/>
              <a:lstStyle/>
              <a:p>
                <a:pPr>
                  <a:defRPr lang="en-US" sz="1600" b="0" i="0" u="none" strike="noStrike" baseline="0">
                    <a:solidFill>
                      <a:srgbClr val="000000"/>
                    </a:solidFill>
                    <a:latin typeface="Calibri"/>
                    <a:ea typeface="Futura"/>
                    <a:cs typeface="Futura"/>
                  </a:defRPr>
                </a:pPr>
                <a:r>
                  <a:rPr lang="nl-NL">
                    <a:latin typeface="Calibri"/>
                  </a:rPr>
                  <a:t>Aantal</a:t>
                </a:r>
              </a:p>
            </c:rich>
          </c:tx>
          <c:layout>
            <c:manualLayout>
              <c:xMode val="edge"/>
              <c:yMode val="edge"/>
              <c:x val="0.0188383298229288"/>
              <c:y val="0.265152495977213"/>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lang="en-US" sz="1600" b="0" i="0" u="none" strike="noStrike" baseline="0">
                <a:solidFill>
                  <a:srgbClr val="000000"/>
                </a:solidFill>
                <a:latin typeface="Calibri"/>
                <a:ea typeface="Futura"/>
                <a:cs typeface="Futura"/>
              </a:defRPr>
            </a:pPr>
            <a:endParaRPr lang="en-US"/>
          </a:p>
        </c:txPr>
        <c:crossAx val="2065364168"/>
        <c:crosses val="autoZero"/>
        <c:crossBetween val="midCat"/>
        <c:majorUnit val="10.0"/>
        <c:minorUnit val="1.0"/>
      </c:valAx>
      <c:spPr>
        <a:solidFill>
          <a:srgbClr val="FFFFFF">
            <a:alpha val="0"/>
          </a:srgbClr>
        </a:solidFill>
        <a:ln w="3175">
          <a:solidFill>
            <a:srgbClr val="000000"/>
          </a:solidFill>
          <a:prstDash val="solid"/>
        </a:ln>
      </c:spPr>
    </c:plotArea>
    <c:plotVisOnly val="1"/>
    <c:dispBlanksAs val="zero"/>
    <c:showDLblsOverMax val="0"/>
  </c:chart>
  <c:spPr>
    <a:solidFill>
      <a:srgbClr val="FFFFFF">
        <a:alpha val="0"/>
      </a:srgbClr>
    </a:solidFill>
    <a:ln w="3175">
      <a:solidFill>
        <a:srgbClr val="000000"/>
      </a:solidFill>
      <a:prstDash val="solid"/>
    </a:ln>
  </c:spPr>
  <c:txPr>
    <a:bodyPr/>
    <a:lstStyle/>
    <a:p>
      <a:pPr>
        <a:defRPr sz="1600" b="0" i="0" u="none" strike="noStrike" baseline="0">
          <a:solidFill>
            <a:srgbClr val="000000"/>
          </a:solidFill>
          <a:latin typeface="Futura"/>
          <a:ea typeface="Futura"/>
          <a:cs typeface="Futura"/>
        </a:defRPr>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0989012225120211"/>
          <c:y val="0.0990101608586055"/>
          <c:w val="0.854004285306107"/>
          <c:h val="0.683169692982474"/>
        </c:manualLayout>
      </c:layout>
      <c:areaChart>
        <c:grouping val="stacked"/>
        <c:varyColors val="0"/>
        <c:ser>
          <c:idx val="0"/>
          <c:order val="0"/>
          <c:spPr>
            <a:solidFill>
              <a:srgbClr val="9999FF"/>
            </a:solidFill>
            <a:ln w="12700">
              <a:solidFill>
                <a:srgbClr val="000000"/>
              </a:solidFill>
              <a:prstDash val="solid"/>
            </a:ln>
          </c:spPr>
          <c:cat>
            <c:numRef>
              <c:f>Blad1!$B$17:$B$117</c:f>
              <c:numCache>
                <c:formatCode>General</c:formatCode>
                <c:ptCount val="101"/>
                <c:pt idx="0">
                  <c:v>0.0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pt idx="29">
                  <c:v>29.0</c:v>
                </c:pt>
                <c:pt idx="30">
                  <c:v>30.0</c:v>
                </c:pt>
                <c:pt idx="31">
                  <c:v>31.0</c:v>
                </c:pt>
                <c:pt idx="32">
                  <c:v>32.0</c:v>
                </c:pt>
                <c:pt idx="33">
                  <c:v>33.0</c:v>
                </c:pt>
                <c:pt idx="34">
                  <c:v>34.0</c:v>
                </c:pt>
                <c:pt idx="35">
                  <c:v>35.0</c:v>
                </c:pt>
                <c:pt idx="36">
                  <c:v>36.0</c:v>
                </c:pt>
                <c:pt idx="37">
                  <c:v>37.0</c:v>
                </c:pt>
                <c:pt idx="38">
                  <c:v>38.0</c:v>
                </c:pt>
                <c:pt idx="39">
                  <c:v>39.0</c:v>
                </c:pt>
                <c:pt idx="40">
                  <c:v>40.0</c:v>
                </c:pt>
                <c:pt idx="41">
                  <c:v>41.0</c:v>
                </c:pt>
                <c:pt idx="42">
                  <c:v>42.0</c:v>
                </c:pt>
                <c:pt idx="43">
                  <c:v>43.0</c:v>
                </c:pt>
                <c:pt idx="44">
                  <c:v>44.0</c:v>
                </c:pt>
                <c:pt idx="45">
                  <c:v>45.0</c:v>
                </c:pt>
                <c:pt idx="46">
                  <c:v>46.0</c:v>
                </c:pt>
                <c:pt idx="47">
                  <c:v>47.0</c:v>
                </c:pt>
                <c:pt idx="48">
                  <c:v>48.0</c:v>
                </c:pt>
                <c:pt idx="49">
                  <c:v>49.0</c:v>
                </c:pt>
                <c:pt idx="50">
                  <c:v>50.0</c:v>
                </c:pt>
                <c:pt idx="51">
                  <c:v>51.0</c:v>
                </c:pt>
                <c:pt idx="52">
                  <c:v>52.0</c:v>
                </c:pt>
                <c:pt idx="53">
                  <c:v>53.0</c:v>
                </c:pt>
                <c:pt idx="54">
                  <c:v>54.0</c:v>
                </c:pt>
                <c:pt idx="55">
                  <c:v>55.0</c:v>
                </c:pt>
                <c:pt idx="56">
                  <c:v>56.0</c:v>
                </c:pt>
                <c:pt idx="57">
                  <c:v>57.0</c:v>
                </c:pt>
                <c:pt idx="58">
                  <c:v>58.0</c:v>
                </c:pt>
                <c:pt idx="59">
                  <c:v>59.0</c:v>
                </c:pt>
                <c:pt idx="60">
                  <c:v>60.0</c:v>
                </c:pt>
                <c:pt idx="61">
                  <c:v>61.0</c:v>
                </c:pt>
                <c:pt idx="62">
                  <c:v>62.0</c:v>
                </c:pt>
                <c:pt idx="63">
                  <c:v>63.0</c:v>
                </c:pt>
                <c:pt idx="64">
                  <c:v>64.0</c:v>
                </c:pt>
                <c:pt idx="65">
                  <c:v>65.0</c:v>
                </c:pt>
                <c:pt idx="66">
                  <c:v>66.0</c:v>
                </c:pt>
                <c:pt idx="67">
                  <c:v>67.0</c:v>
                </c:pt>
                <c:pt idx="68">
                  <c:v>68.0</c:v>
                </c:pt>
                <c:pt idx="69">
                  <c:v>69.0</c:v>
                </c:pt>
                <c:pt idx="70">
                  <c:v>70.0</c:v>
                </c:pt>
                <c:pt idx="71">
                  <c:v>71.0</c:v>
                </c:pt>
                <c:pt idx="72">
                  <c:v>72.0</c:v>
                </c:pt>
                <c:pt idx="73">
                  <c:v>73.0</c:v>
                </c:pt>
                <c:pt idx="74">
                  <c:v>74.0</c:v>
                </c:pt>
                <c:pt idx="75">
                  <c:v>75.0</c:v>
                </c:pt>
                <c:pt idx="76">
                  <c:v>76.0</c:v>
                </c:pt>
                <c:pt idx="77">
                  <c:v>77.0</c:v>
                </c:pt>
                <c:pt idx="78">
                  <c:v>78.0</c:v>
                </c:pt>
                <c:pt idx="79">
                  <c:v>79.0</c:v>
                </c:pt>
                <c:pt idx="80">
                  <c:v>80.0</c:v>
                </c:pt>
                <c:pt idx="81">
                  <c:v>81.0</c:v>
                </c:pt>
                <c:pt idx="82">
                  <c:v>82.0</c:v>
                </c:pt>
                <c:pt idx="83">
                  <c:v>83.0</c:v>
                </c:pt>
                <c:pt idx="84">
                  <c:v>84.0</c:v>
                </c:pt>
                <c:pt idx="85">
                  <c:v>85.0</c:v>
                </c:pt>
                <c:pt idx="86">
                  <c:v>86.0</c:v>
                </c:pt>
                <c:pt idx="87">
                  <c:v>87.0</c:v>
                </c:pt>
                <c:pt idx="88">
                  <c:v>88.0</c:v>
                </c:pt>
                <c:pt idx="89">
                  <c:v>89.0</c:v>
                </c:pt>
                <c:pt idx="90">
                  <c:v>90.0</c:v>
                </c:pt>
                <c:pt idx="91">
                  <c:v>91.0</c:v>
                </c:pt>
                <c:pt idx="92">
                  <c:v>92.0</c:v>
                </c:pt>
                <c:pt idx="93">
                  <c:v>93.0</c:v>
                </c:pt>
                <c:pt idx="94">
                  <c:v>94.0</c:v>
                </c:pt>
                <c:pt idx="95">
                  <c:v>95.0</c:v>
                </c:pt>
                <c:pt idx="96">
                  <c:v>96.0</c:v>
                </c:pt>
                <c:pt idx="97">
                  <c:v>97.0</c:v>
                </c:pt>
                <c:pt idx="98">
                  <c:v>98.0</c:v>
                </c:pt>
                <c:pt idx="99">
                  <c:v>99.0</c:v>
                </c:pt>
                <c:pt idx="100">
                  <c:v>100.0</c:v>
                </c:pt>
              </c:numCache>
            </c:numRef>
          </c:cat>
          <c:val>
            <c:numRef>
              <c:f>Blad1!$D$17:$D$117</c:f>
              <c:numCache>
                <c:formatCode>General</c:formatCode>
                <c:ptCount val="101"/>
                <c:pt idx="0">
                  <c:v>0.125072383027331</c:v>
                </c:pt>
                <c:pt idx="1">
                  <c:v>0.154524052804054</c:v>
                </c:pt>
                <c:pt idx="2">
                  <c:v>0.190097108017076</c:v>
                </c:pt>
                <c:pt idx="3">
                  <c:v>0.232862568736215</c:v>
                </c:pt>
                <c:pt idx="4">
                  <c:v>0.284032876537634</c:v>
                </c:pt>
                <c:pt idx="5">
                  <c:v>0.344970767235382</c:v>
                </c:pt>
                <c:pt idx="6">
                  <c:v>0.417196572001121</c:v>
                </c:pt>
                <c:pt idx="7">
                  <c:v>0.502393396312711</c:v>
                </c:pt>
                <c:pt idx="8">
                  <c:v>0.602409576683511</c:v>
                </c:pt>
                <c:pt idx="9">
                  <c:v>0.719257777543632</c:v>
                </c:pt>
                <c:pt idx="10">
                  <c:v>0.855110069068735</c:v>
                </c:pt>
                <c:pt idx="11">
                  <c:v>1.012288325385653</c:v>
                </c:pt>
                <c:pt idx="12">
                  <c:v>1.19324930554512</c:v>
                </c:pt>
                <c:pt idx="13">
                  <c:v>1.400563830744242</c:v>
                </c:pt>
                <c:pt idx="14">
                  <c:v>1.6368895537394</c:v>
                </c:pt>
                <c:pt idx="15">
                  <c:v>1.904936932605447</c:v>
                </c:pt>
                <c:pt idx="16">
                  <c:v>2.207428172239912</c:v>
                </c:pt>
                <c:pt idx="17">
                  <c:v>2.547049083164444</c:v>
                </c:pt>
                <c:pt idx="18">
                  <c:v>2.926394026497805</c:v>
                </c:pt>
                <c:pt idx="19">
                  <c:v>3.347904362908567</c:v>
                </c:pt>
                <c:pt idx="20">
                  <c:v>3.813801096409362</c:v>
                </c:pt>
                <c:pt idx="21">
                  <c:v>4.326012693565355</c:v>
                </c:pt>
                <c:pt idx="22">
                  <c:v>4.886099355692118</c:v>
                </c:pt>
                <c:pt idx="23">
                  <c:v>5.495175314825746</c:v>
                </c:pt>
                <c:pt idx="24">
                  <c:v>6.153831001155732</c:v>
                </c:pt>
                <c:pt idx="25">
                  <c:v>6.862057176717536</c:v>
                </c:pt>
                <c:pt idx="26">
                  <c:v>7.619173333487033</c:v>
                </c:pt>
                <c:pt idx="27">
                  <c:v>8.423762799812841</c:v>
                </c:pt>
                <c:pt idx="28">
                  <c:v>9.273617074455137</c:v>
                </c:pt>
                <c:pt idx="29">
                  <c:v>10.16569190107525</c:v>
                </c:pt>
                <c:pt idx="30">
                  <c:v>11.09607749892031</c:v>
                </c:pt>
                <c:pt idx="31">
                  <c:v>12.05998517181308</c:v>
                </c:pt>
                <c:pt idx="32">
                  <c:v>13.05175222522847</c:v>
                </c:pt>
                <c:pt idx="33">
                  <c:v>14.06486673222425</c:v>
                </c:pt>
                <c:pt idx="34">
                  <c:v>15.09201320978958</c:v>
                </c:pt>
                <c:pt idx="35">
                  <c:v>16.12513970886693</c:v>
                </c:pt>
                <c:pt idx="36">
                  <c:v>17.15554619943022</c:v>
                </c:pt>
                <c:pt idx="37">
                  <c:v>18.17399346618341</c:v>
                </c:pt>
                <c:pt idx="38">
                  <c:v>19.17083104375014</c:v>
                </c:pt>
                <c:pt idx="39">
                  <c:v>20.13614203832048</c:v>
                </c:pt>
                <c:pt idx="40">
                  <c:v>21.05990203281263</c:v>
                </c:pt>
                <c:pt idx="41">
                  <c:v>21.93214868223495</c:v>
                </c:pt>
                <c:pt idx="42">
                  <c:v>22.74315810166409</c:v>
                </c:pt>
                <c:pt idx="43">
                  <c:v>23.48362375536281</c:v>
                </c:pt>
                <c:pt idx="44">
                  <c:v>24.14483329273963</c:v>
                </c:pt>
                <c:pt idx="45">
                  <c:v>24.7188386610456</c:v>
                </c:pt>
                <c:pt idx="46">
                  <c:v>25.19861486619429</c:v>
                </c:pt>
                <c:pt idx="47">
                  <c:v>25.57820295566642</c:v>
                </c:pt>
                <c:pt idx="48">
                  <c:v>25.85283315820024</c:v>
                </c:pt>
                <c:pt idx="49">
                  <c:v>26.01902462396843</c:v>
                </c:pt>
                <c:pt idx="50">
                  <c:v>26.07465884976683</c:v>
                </c:pt>
                <c:pt idx="51">
                  <c:v>26.01902462396843</c:v>
                </c:pt>
                <c:pt idx="52">
                  <c:v>25.85283315820024</c:v>
                </c:pt>
                <c:pt idx="53">
                  <c:v>25.57820295566642</c:v>
                </c:pt>
                <c:pt idx="54">
                  <c:v>25.19861486619429</c:v>
                </c:pt>
                <c:pt idx="55">
                  <c:v>24.7188386610456</c:v>
                </c:pt>
                <c:pt idx="56">
                  <c:v>24.14483329273963</c:v>
                </c:pt>
                <c:pt idx="57">
                  <c:v>23.48362375536281</c:v>
                </c:pt>
                <c:pt idx="58">
                  <c:v>22.74315810166409</c:v>
                </c:pt>
                <c:pt idx="59">
                  <c:v>21.93214868223495</c:v>
                </c:pt>
                <c:pt idx="60">
                  <c:v>21.05990203281263</c:v>
                </c:pt>
                <c:pt idx="61">
                  <c:v>20.13614203832048</c:v>
                </c:pt>
                <c:pt idx="62">
                  <c:v>19.17083104375014</c:v>
                </c:pt>
                <c:pt idx="63">
                  <c:v>18.17399346618341</c:v>
                </c:pt>
                <c:pt idx="64">
                  <c:v>17.15554619943022</c:v>
                </c:pt>
                <c:pt idx="65">
                  <c:v>16.12513970886693</c:v>
                </c:pt>
                <c:pt idx="66">
                  <c:v>15.09201320978958</c:v>
                </c:pt>
                <c:pt idx="67">
                  <c:v>14.06486673222425</c:v>
                </c:pt>
                <c:pt idx="68">
                  <c:v>13.05175222522847</c:v>
                </c:pt>
                <c:pt idx="69">
                  <c:v>12.05998517181308</c:v>
                </c:pt>
                <c:pt idx="70">
                  <c:v>11.09607749892031</c:v>
                </c:pt>
                <c:pt idx="71">
                  <c:v>10.16569190107525</c:v>
                </c:pt>
                <c:pt idx="72">
                  <c:v>9.273617074455137</c:v>
                </c:pt>
                <c:pt idx="73">
                  <c:v>8.423762799812841</c:v>
                </c:pt>
                <c:pt idx="74">
                  <c:v>7.619173333487033</c:v>
                </c:pt>
                <c:pt idx="75">
                  <c:v>6.862057176717536</c:v>
                </c:pt>
                <c:pt idx="76">
                  <c:v>6.153831001155732</c:v>
                </c:pt>
                <c:pt idx="77">
                  <c:v>5.495175314825746</c:v>
                </c:pt>
                <c:pt idx="78">
                  <c:v>4.886099355692118</c:v>
                </c:pt>
                <c:pt idx="79">
                  <c:v>4.326012693565355</c:v>
                </c:pt>
                <c:pt idx="80">
                  <c:v>3.813801096409362</c:v>
                </c:pt>
                <c:pt idx="81">
                  <c:v>3.347904362908567</c:v>
                </c:pt>
                <c:pt idx="82">
                  <c:v>2.926394026497805</c:v>
                </c:pt>
                <c:pt idx="83">
                  <c:v>2.547049083164444</c:v>
                </c:pt>
                <c:pt idx="84">
                  <c:v>2.207428172239912</c:v>
                </c:pt>
                <c:pt idx="85">
                  <c:v>1.904936932605447</c:v>
                </c:pt>
                <c:pt idx="86">
                  <c:v>1.6368895537394</c:v>
                </c:pt>
                <c:pt idx="87">
                  <c:v>1.400563830744242</c:v>
                </c:pt>
                <c:pt idx="88">
                  <c:v>1.19324930554512</c:v>
                </c:pt>
                <c:pt idx="89">
                  <c:v>1.012288325385653</c:v>
                </c:pt>
                <c:pt idx="90">
                  <c:v>0.855110069068735</c:v>
                </c:pt>
                <c:pt idx="91">
                  <c:v>0.719257777543632</c:v>
                </c:pt>
                <c:pt idx="92">
                  <c:v>0.602409576683511</c:v>
                </c:pt>
                <c:pt idx="93">
                  <c:v>0.502393396312711</c:v>
                </c:pt>
                <c:pt idx="94">
                  <c:v>0.417196572001121</c:v>
                </c:pt>
                <c:pt idx="95">
                  <c:v>0.344970767235382</c:v>
                </c:pt>
                <c:pt idx="96">
                  <c:v>0.284032876537634</c:v>
                </c:pt>
                <c:pt idx="97">
                  <c:v>0.232862568736215</c:v>
                </c:pt>
                <c:pt idx="98">
                  <c:v>0.190097108017076</c:v>
                </c:pt>
                <c:pt idx="99">
                  <c:v>0.154524052804054</c:v>
                </c:pt>
                <c:pt idx="100">
                  <c:v>0.125072383027331</c:v>
                </c:pt>
              </c:numCache>
            </c:numRef>
          </c:val>
        </c:ser>
        <c:dLbls>
          <c:showLegendKey val="0"/>
          <c:showVal val="0"/>
          <c:showCatName val="0"/>
          <c:showSerName val="0"/>
          <c:showPercent val="0"/>
          <c:showBubbleSize val="0"/>
        </c:dLbls>
        <c:axId val="2088856776"/>
        <c:axId val="2088828408"/>
      </c:areaChart>
      <c:catAx>
        <c:axId val="2088856776"/>
        <c:scaling>
          <c:orientation val="minMax"/>
        </c:scaling>
        <c:delete val="0"/>
        <c:axPos val="b"/>
        <c:title>
          <c:tx>
            <c:rich>
              <a:bodyPr/>
              <a:lstStyle/>
              <a:p>
                <a:pPr>
                  <a:defRPr lang="en-US" sz="1600" b="0" i="0" u="none" strike="noStrike" baseline="0">
                    <a:solidFill>
                      <a:srgbClr val="000000"/>
                    </a:solidFill>
                    <a:latin typeface="Calibri"/>
                    <a:ea typeface="Futura"/>
                    <a:cs typeface="Futura"/>
                  </a:defRPr>
                </a:pPr>
                <a:r>
                  <a:rPr lang="nl-NL" sz="1600">
                    <a:latin typeface="Calibri"/>
                  </a:rPr>
                  <a:t>Leesscore</a:t>
                </a:r>
              </a:p>
            </c:rich>
          </c:tx>
          <c:layout>
            <c:manualLayout>
              <c:xMode val="edge"/>
              <c:yMode val="edge"/>
              <c:x val="0.47095824557322"/>
              <c:y val="0.891090903890183"/>
            </c:manualLayout>
          </c:layout>
          <c:overlay val="0"/>
          <c:spPr>
            <a:noFill/>
            <a:ln w="25400">
              <a:noFill/>
            </a:ln>
          </c:spPr>
        </c:title>
        <c:numFmt formatCode="General" sourceLinked="1"/>
        <c:majorTickMark val="out"/>
        <c:minorTickMark val="none"/>
        <c:tickLblPos val="nextTo"/>
        <c:spPr>
          <a:ln w="9525">
            <a:noFill/>
          </a:ln>
        </c:spPr>
        <c:txPr>
          <a:bodyPr rot="0" vert="horz"/>
          <a:lstStyle/>
          <a:p>
            <a:pPr>
              <a:defRPr lang="en-US" sz="1600" b="0" i="0" u="none" strike="noStrike" baseline="0">
                <a:solidFill>
                  <a:srgbClr val="000000"/>
                </a:solidFill>
                <a:latin typeface="+mn-lt"/>
                <a:ea typeface="Futura"/>
                <a:cs typeface="Futura"/>
              </a:defRPr>
            </a:pPr>
            <a:endParaRPr lang="en-US"/>
          </a:p>
        </c:txPr>
        <c:crossAx val="2088828408"/>
        <c:crosses val="autoZero"/>
        <c:auto val="1"/>
        <c:lblAlgn val="ctr"/>
        <c:lblOffset val="100"/>
        <c:tickLblSkip val="10"/>
        <c:tickMarkSkip val="1"/>
        <c:noMultiLvlLbl val="0"/>
      </c:catAx>
      <c:valAx>
        <c:axId val="2088828408"/>
        <c:scaling>
          <c:orientation val="minMax"/>
        </c:scaling>
        <c:delete val="0"/>
        <c:axPos val="l"/>
        <c:title>
          <c:tx>
            <c:rich>
              <a:bodyPr/>
              <a:lstStyle/>
              <a:p>
                <a:pPr>
                  <a:defRPr lang="en-US" sz="1600" b="0" i="0" u="none" strike="noStrike" baseline="0">
                    <a:solidFill>
                      <a:srgbClr val="000000"/>
                    </a:solidFill>
                    <a:latin typeface="Calibri"/>
                    <a:ea typeface="Futura"/>
                    <a:cs typeface="Futura"/>
                  </a:defRPr>
                </a:pPr>
                <a:r>
                  <a:rPr lang="nl-NL">
                    <a:latin typeface="Calibri"/>
                  </a:rPr>
                  <a:t>Aantal</a:t>
                </a:r>
              </a:p>
            </c:rich>
          </c:tx>
          <c:layout>
            <c:manualLayout>
              <c:xMode val="edge"/>
              <c:yMode val="edge"/>
              <c:x val="0.00627944327430961"/>
              <c:y val="0.359736698237148"/>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lang="en-US" sz="1600" b="0" i="0" u="none" strike="noStrike" baseline="0">
                <a:solidFill>
                  <a:srgbClr val="000000"/>
                </a:solidFill>
                <a:latin typeface="+mn-lt"/>
                <a:ea typeface="Futura"/>
                <a:cs typeface="Futura"/>
              </a:defRPr>
            </a:pPr>
            <a:endParaRPr lang="en-US"/>
          </a:p>
        </c:txPr>
        <c:crossAx val="2088856776"/>
        <c:crosses val="autoZero"/>
        <c:crossBetween val="midCat"/>
      </c:valAx>
      <c:spPr>
        <a:solidFill>
          <a:srgbClr val="FFFFFF">
            <a:alpha val="0"/>
          </a:srgbClr>
        </a:solidFill>
        <a:ln w="3175">
          <a:solidFill>
            <a:srgbClr val="000000"/>
          </a:solidFill>
          <a:prstDash val="solid"/>
        </a:ln>
      </c:spPr>
    </c:plotArea>
    <c:plotVisOnly val="1"/>
    <c:dispBlanksAs val="zero"/>
    <c:showDLblsOverMax val="0"/>
  </c:chart>
  <c:spPr>
    <a:solidFill>
      <a:srgbClr val="FFFFFF">
        <a:alpha val="0"/>
      </a:srgbClr>
    </a:solidFill>
    <a:ln w="3175">
      <a:solidFill>
        <a:srgbClr val="000000"/>
      </a:solidFill>
      <a:prstDash val="solid"/>
    </a:ln>
  </c:spPr>
  <c:txPr>
    <a:bodyPr/>
    <a:lstStyle/>
    <a:p>
      <a:pPr>
        <a:defRPr sz="1600" b="0" i="0" u="none" strike="noStrike" baseline="0">
          <a:solidFill>
            <a:srgbClr val="000000"/>
          </a:solidFill>
          <a:latin typeface="Futura"/>
          <a:ea typeface="Futura"/>
          <a:cs typeface="Futura"/>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0.15069</cdr:x>
      <cdr:y>0.47575</cdr:y>
    </cdr:from>
    <cdr:to>
      <cdr:x>0.27659</cdr:x>
      <cdr:y>0.55916</cdr:y>
    </cdr:to>
    <cdr:sp macro="" textlink="">
      <cdr:nvSpPr>
        <cdr:cNvPr id="2050" name="Rectangle 2"/>
        <cdr:cNvSpPr>
          <a:spLocks xmlns:a="http://schemas.openxmlformats.org/drawingml/2006/main" noChangeArrowheads="1"/>
        </cdr:cNvSpPr>
      </cdr:nvSpPr>
      <cdr:spPr bwMode="auto">
        <a:xfrm xmlns:a="http://schemas.openxmlformats.org/drawingml/2006/main">
          <a:off x="1220946" y="1601153"/>
          <a:ext cx="1020128" cy="280695"/>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36576" tIns="27432" rIns="0" bIns="0" anchor="t" upright="1"/>
        <a:lstStyle xmlns:a="http://schemas.openxmlformats.org/drawingml/2006/main"/>
        <a:p xmlns:a="http://schemas.openxmlformats.org/drawingml/2006/main">
          <a:pPr algn="l" rtl="0">
            <a:defRPr sz="1000"/>
          </a:pPr>
          <a:r>
            <a:rPr lang="nl-NL" sz="1600" b="0" i="0" strike="noStrike">
              <a:solidFill>
                <a:srgbClr val="000000"/>
              </a:solidFill>
              <a:latin typeface="Calibri"/>
              <a:ea typeface="Futura"/>
              <a:cs typeface="Futura"/>
            </a:rPr>
            <a:t>Dyslexie</a:t>
          </a:r>
        </a:p>
      </cdr:txBody>
    </cdr:sp>
  </cdr:relSizeAnchor>
  <cdr:relSizeAnchor xmlns:cdr="http://schemas.openxmlformats.org/drawingml/2006/chartDrawing">
    <cdr:from>
      <cdr:x>0.54839</cdr:x>
      <cdr:y>0.09826</cdr:y>
    </cdr:from>
    <cdr:to>
      <cdr:x>0.75353</cdr:x>
      <cdr:y>0.18724</cdr:y>
    </cdr:to>
    <cdr:sp macro="" textlink="">
      <cdr:nvSpPr>
        <cdr:cNvPr id="2051" name="Rectangle 3"/>
        <cdr:cNvSpPr>
          <a:spLocks xmlns:a="http://schemas.openxmlformats.org/drawingml/2006/main" noChangeArrowheads="1"/>
        </cdr:cNvSpPr>
      </cdr:nvSpPr>
      <cdr:spPr bwMode="auto">
        <a:xfrm xmlns:a="http://schemas.openxmlformats.org/drawingml/2006/main">
          <a:off x="4443349" y="330679"/>
          <a:ext cx="1662208" cy="299463"/>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36576" tIns="27432" rIns="0" bIns="0" anchor="t" upright="1"/>
        <a:lstStyle xmlns:a="http://schemas.openxmlformats.org/drawingml/2006/main"/>
        <a:p xmlns:a="http://schemas.openxmlformats.org/drawingml/2006/main">
          <a:pPr algn="l" rtl="0">
            <a:defRPr sz="1000"/>
          </a:pPr>
          <a:r>
            <a:rPr lang="nl-NL" sz="1600" b="0" i="0" strike="noStrike">
              <a:solidFill>
                <a:srgbClr val="000000"/>
              </a:solidFill>
              <a:latin typeface="Calibri"/>
              <a:ea typeface="Futura"/>
              <a:cs typeface="Futura"/>
            </a:rPr>
            <a:t>Geen Dyslexie </a:t>
          </a:r>
        </a:p>
      </cdr:txBody>
    </cdr:sp>
  </cdr:relSizeAnchor>
</c:userShapes>
</file>

<file path=ppt/drawings/drawing2.xml><?xml version="1.0" encoding="utf-8"?>
<c:userShapes xmlns:c="http://schemas.openxmlformats.org/drawingml/2006/chart">
  <cdr:relSizeAnchor xmlns:cdr="http://schemas.openxmlformats.org/drawingml/2006/chartDrawing">
    <cdr:from>
      <cdr:x>0.14451</cdr:x>
      <cdr:y>0.35224</cdr:y>
    </cdr:from>
    <cdr:to>
      <cdr:x>0.28547</cdr:x>
      <cdr:y>0.43111</cdr:y>
    </cdr:to>
    <cdr:sp macro="" textlink="">
      <cdr:nvSpPr>
        <cdr:cNvPr id="2054" name="Text Box 6"/>
        <cdr:cNvSpPr txBox="1">
          <a:spLocks xmlns:a="http://schemas.openxmlformats.org/drawingml/2006/main" noChangeArrowheads="1"/>
        </cdr:cNvSpPr>
      </cdr:nvSpPr>
      <cdr:spPr bwMode="auto">
        <a:xfrm xmlns:a="http://schemas.openxmlformats.org/drawingml/2006/main">
          <a:off x="1170940" y="1359941"/>
          <a:ext cx="1142143" cy="304496"/>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36576" tIns="27432" rIns="0" bIns="0" anchor="t" upright="1"/>
        <a:lstStyle xmlns:a="http://schemas.openxmlformats.org/drawingml/2006/main"/>
        <a:p xmlns:a="http://schemas.openxmlformats.org/drawingml/2006/main">
          <a:pPr algn="l" rtl="0">
            <a:defRPr sz="1000"/>
          </a:pPr>
          <a:r>
            <a:rPr lang="nl-NL" sz="1600" b="0" i="0" strike="noStrike">
              <a:solidFill>
                <a:srgbClr val="000000"/>
              </a:solidFill>
              <a:latin typeface="Futura"/>
              <a:ea typeface="Futura"/>
              <a:cs typeface="Futura"/>
            </a:rPr>
            <a:t> Dyslexie ???</a:t>
          </a:r>
        </a:p>
      </cdr:txBody>
    </cdr:sp>
  </cdr:relSizeAnchor>
  <cdr:relSizeAnchor xmlns:cdr="http://schemas.openxmlformats.org/drawingml/2006/chartDrawing">
    <cdr:from>
      <cdr:x>0.18623</cdr:x>
      <cdr:y>0.44426</cdr:y>
    </cdr:from>
    <cdr:to>
      <cdr:x>0.19562</cdr:x>
      <cdr:y>0.70423</cdr:y>
    </cdr:to>
    <cdr:sp macro="" textlink="">
      <cdr:nvSpPr>
        <cdr:cNvPr id="2055" name="AutoShape 7"/>
        <cdr:cNvSpPr>
          <a:spLocks xmlns:a="http://schemas.openxmlformats.org/drawingml/2006/main" noChangeShapeType="1"/>
        </cdr:cNvSpPr>
      </cdr:nvSpPr>
      <cdr:spPr bwMode="auto">
        <a:xfrm xmlns:a="http://schemas.openxmlformats.org/drawingml/2006/main">
          <a:off x="1508982" y="1715186"/>
          <a:ext cx="76010" cy="1003706"/>
        </a:xfrm>
        <a:prstGeom xmlns:a="http://schemas.openxmlformats.org/drawingml/2006/main" prst="straightConnector1">
          <a:avLst/>
        </a:prstGeom>
        <a:noFill xmlns:a="http://schemas.openxmlformats.org/drawingml/2006/main"/>
        <a:ln xmlns:a="http://schemas.openxmlformats.org/drawingml/2006/main" w="9525">
          <a:solidFill>
            <a:srgbClr val="000000"/>
          </a:solidFill>
          <a:round/>
          <a:headEnd/>
          <a:tailEnd type="triangle" w="med" len="med"/>
        </a:ln>
      </cdr:spPr>
    </cdr:sp>
  </cdr:relSizeAnchor>
  <cdr:relSizeAnchor xmlns:cdr="http://schemas.openxmlformats.org/drawingml/2006/chartDrawing">
    <cdr:from>
      <cdr:x>0.2324</cdr:x>
      <cdr:y>0.44426</cdr:y>
    </cdr:from>
    <cdr:to>
      <cdr:x>0.26301</cdr:x>
      <cdr:y>0.62804</cdr:y>
    </cdr:to>
    <cdr:sp macro="" textlink="">
      <cdr:nvSpPr>
        <cdr:cNvPr id="2057" name="AutoShape 9"/>
        <cdr:cNvSpPr>
          <a:spLocks xmlns:a="http://schemas.openxmlformats.org/drawingml/2006/main" noChangeShapeType="1"/>
        </cdr:cNvSpPr>
      </cdr:nvSpPr>
      <cdr:spPr bwMode="auto">
        <a:xfrm xmlns:a="http://schemas.openxmlformats.org/drawingml/2006/main">
          <a:off x="1880078" y="1709544"/>
          <a:ext cx="247642" cy="707215"/>
        </a:xfrm>
        <a:prstGeom xmlns:a="http://schemas.openxmlformats.org/drawingml/2006/main" prst="straightConnector1">
          <a:avLst/>
        </a:prstGeom>
        <a:noFill xmlns:a="http://schemas.openxmlformats.org/drawingml/2006/main"/>
        <a:ln xmlns:a="http://schemas.openxmlformats.org/drawingml/2006/main" w="9525">
          <a:solidFill>
            <a:srgbClr val="000000"/>
          </a:solidFill>
          <a:round/>
          <a:headEnd/>
          <a:tailEnd type="triangle" w="med" len="med"/>
        </a:ln>
      </cdr:spPr>
    </cdr:sp>
  </cdr:relSizeAnchor>
  <cdr:relSizeAnchor xmlns:cdr="http://schemas.openxmlformats.org/drawingml/2006/chartDrawing">
    <cdr:from>
      <cdr:x>0.21018</cdr:x>
      <cdr:y>0.44426</cdr:y>
    </cdr:from>
    <cdr:to>
      <cdr:x>0.2324</cdr:x>
      <cdr:y>0.68451</cdr:y>
    </cdr:to>
    <cdr:sp macro="" textlink="">
      <cdr:nvSpPr>
        <cdr:cNvPr id="2058" name="AutoShape 10"/>
        <cdr:cNvSpPr>
          <a:spLocks xmlns:a="http://schemas.openxmlformats.org/drawingml/2006/main" noChangeShapeType="1"/>
        </cdr:cNvSpPr>
      </cdr:nvSpPr>
      <cdr:spPr bwMode="auto">
        <a:xfrm xmlns:a="http://schemas.openxmlformats.org/drawingml/2006/main">
          <a:off x="1703007" y="1715186"/>
          <a:ext cx="180022" cy="927582"/>
        </a:xfrm>
        <a:prstGeom xmlns:a="http://schemas.openxmlformats.org/drawingml/2006/main" prst="straightConnector1">
          <a:avLst/>
        </a:prstGeom>
        <a:noFill xmlns:a="http://schemas.openxmlformats.org/drawingml/2006/main"/>
        <a:ln xmlns:a="http://schemas.openxmlformats.org/drawingml/2006/main" w="9525">
          <a:solidFill>
            <a:srgbClr val="000000"/>
          </a:solidFill>
          <a:round/>
          <a:headEnd/>
          <a:tailEnd type="triangle" w="med" len="med"/>
        </a:ln>
      </cdr:spPr>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4586ED7-C5B8-0145-B9AB-FC2A3156F773}" type="datetimeFigureOut">
              <a:rPr lang="en-US" smtClean="0"/>
              <a:t>29-10-14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DAFA240-5FBB-1844-937C-BB69667BA2BB}" type="slidenum">
              <a:rPr lang="en-US" smtClean="0"/>
              <a:t>‹#›</a:t>
            </a:fld>
            <a:endParaRPr lang="en-US"/>
          </a:p>
        </p:txBody>
      </p:sp>
    </p:spTree>
    <p:extLst>
      <p:ext uri="{BB962C8B-B14F-4D97-AF65-F5344CB8AC3E}">
        <p14:creationId xmlns:p14="http://schemas.microsoft.com/office/powerpoint/2010/main" val="9219244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0C492B-540A-4B4A-89D7-A9492E7550EF}" type="datetimeFigureOut">
              <a:rPr lang="nl-NL" smtClean="0"/>
              <a:t>29-10-14</a:t>
            </a:fld>
            <a:endParaRPr lang="en-GB"/>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Klik om de tekststijl van het model te bewerken</a:t>
            </a:r>
          </a:p>
          <a:p>
            <a:pPr lvl="1"/>
            <a:r>
              <a:rPr lang="en-US" smtClean="0"/>
              <a:t>Tweede niveau</a:t>
            </a:r>
          </a:p>
          <a:p>
            <a:pPr lvl="2"/>
            <a:r>
              <a:rPr lang="en-US" smtClean="0"/>
              <a:t>Derde niveau</a:t>
            </a:r>
          </a:p>
          <a:p>
            <a:pPr lvl="3"/>
            <a:r>
              <a:rPr lang="en-US" smtClean="0"/>
              <a:t>Vierde niveau</a:t>
            </a:r>
          </a:p>
          <a:p>
            <a:pPr lvl="4"/>
            <a:r>
              <a:rPr lang="en-US" smtClean="0"/>
              <a:t>Vijfde niveau</a:t>
            </a:r>
            <a:endParaRPr lang="en-GB"/>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55612D-02C0-FD49-BBE1-2CA789BBCDDE}" type="slidenum">
              <a:rPr lang="en-GB" smtClean="0"/>
              <a:t>‹#›</a:t>
            </a:fld>
            <a:endParaRPr lang="en-GB"/>
          </a:p>
        </p:txBody>
      </p:sp>
    </p:spTree>
    <p:extLst>
      <p:ext uri="{BB962C8B-B14F-4D97-AF65-F5344CB8AC3E}">
        <p14:creationId xmlns:p14="http://schemas.microsoft.com/office/powerpoint/2010/main" val="1451831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well is population statistics</a:t>
            </a:r>
            <a:r>
              <a:rPr lang="en-US" baseline="0" dirty="0" smtClean="0"/>
              <a:t> suited to the purpose of the studying the development of one individual. And one more </a:t>
            </a:r>
            <a:r>
              <a:rPr lang="en-US" baseline="0" dirty="0" err="1" smtClean="0"/>
              <a:t>thing..to</a:t>
            </a:r>
            <a:r>
              <a:rPr lang="en-US" baseline="0" dirty="0" smtClean="0"/>
              <a:t> know development we have to follow it over time.</a:t>
            </a:r>
            <a:endParaRPr lang="en-US" dirty="0"/>
          </a:p>
        </p:txBody>
      </p:sp>
      <p:sp>
        <p:nvSpPr>
          <p:cNvPr id="4" name="Slide Number Placeholder 3"/>
          <p:cNvSpPr>
            <a:spLocks noGrp="1"/>
          </p:cNvSpPr>
          <p:nvPr>
            <p:ph type="sldNum" sz="quarter" idx="10"/>
          </p:nvPr>
        </p:nvSpPr>
        <p:spPr/>
        <p:txBody>
          <a:bodyPr/>
          <a:lstStyle/>
          <a:p>
            <a:fld id="{2855612D-02C0-FD49-BBE1-2CA789BBCDDE}" type="slidenum">
              <a:rPr lang="en-GB" smtClean="0"/>
              <a:t>6</a:t>
            </a:fld>
            <a:endParaRPr lang="en-GB"/>
          </a:p>
        </p:txBody>
      </p:sp>
    </p:spTree>
    <p:extLst>
      <p:ext uri="{BB962C8B-B14F-4D97-AF65-F5344CB8AC3E}">
        <p14:creationId xmlns:p14="http://schemas.microsoft.com/office/powerpoint/2010/main" val="8253924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smtClean="0"/>
              <a:t>DISORDER  -- </a:t>
            </a:r>
            <a:r>
              <a:rPr lang="nl-BE" dirty="0" err="1" smtClean="0"/>
              <a:t>Flexibly</a:t>
            </a:r>
            <a:r>
              <a:rPr lang="nl-BE" dirty="0" smtClean="0"/>
              <a:t> ORGANIZED </a:t>
            </a:r>
            <a:r>
              <a:rPr lang="nl-BE" baseline="0" dirty="0" smtClean="0"/>
              <a:t> -- ORDER   -- SLOW CHANGES ARE EVEN BIGGER, FAST CHANGES FROM TRIAL TO TRIAL ARE VERY SMALL, </a:t>
            </a:r>
            <a:r>
              <a:rPr lang="nl-BE" baseline="0" dirty="0" err="1" smtClean="0"/>
              <a:t>unable</a:t>
            </a:r>
            <a:r>
              <a:rPr lang="nl-BE" baseline="0" dirty="0" smtClean="0"/>
              <a:t> </a:t>
            </a:r>
            <a:r>
              <a:rPr lang="nl-BE" baseline="0" dirty="0" err="1" smtClean="0"/>
              <a:t>to</a:t>
            </a:r>
            <a:r>
              <a:rPr lang="nl-BE" baseline="0" dirty="0" smtClean="0"/>
              <a:t> </a:t>
            </a:r>
            <a:r>
              <a:rPr lang="nl-BE" baseline="0" dirty="0" err="1" smtClean="0"/>
              <a:t>adapt</a:t>
            </a:r>
            <a:r>
              <a:rPr lang="nl-BE" baseline="0" dirty="0" smtClean="0"/>
              <a:t>.</a:t>
            </a:r>
            <a:endParaRPr lang="en-US" dirty="0"/>
          </a:p>
        </p:txBody>
      </p:sp>
      <p:sp>
        <p:nvSpPr>
          <p:cNvPr id="4" name="Tijdelijke aanduiding voor dianummer 3"/>
          <p:cNvSpPr>
            <a:spLocks noGrp="1"/>
          </p:cNvSpPr>
          <p:nvPr>
            <p:ph type="sldNum" sz="quarter" idx="10"/>
          </p:nvPr>
        </p:nvSpPr>
        <p:spPr/>
        <p:txBody>
          <a:bodyPr/>
          <a:lstStyle/>
          <a:p>
            <a:fld id="{9F337746-05CF-4536-87A7-E34BBBC59A1C}" type="slidenum">
              <a:rPr lang="en-US" smtClean="0"/>
              <a:t>45</a:t>
            </a:fld>
            <a:endParaRPr lang="en-US"/>
          </a:p>
        </p:txBody>
      </p:sp>
    </p:spTree>
    <p:extLst>
      <p:ext uri="{BB962C8B-B14F-4D97-AF65-F5344CB8AC3E}">
        <p14:creationId xmlns:p14="http://schemas.microsoft.com/office/powerpoint/2010/main" val="1521853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nSpc>
                <a:spcPct val="90000"/>
              </a:lnSpc>
            </a:pPr>
            <a:r>
              <a:rPr lang="nl-BE" altLang="en-US" sz="2400" dirty="0" smtClean="0"/>
              <a:t>Congestive heart failure</a:t>
            </a:r>
          </a:p>
          <a:p>
            <a:pPr lvl="1">
              <a:lnSpc>
                <a:spcPct val="90000"/>
              </a:lnSpc>
            </a:pPr>
            <a:r>
              <a:rPr lang="en-US" altLang="zh-CN" sz="2400" dirty="0" smtClean="0">
                <a:ea typeface="SimSun" pitchFamily="2" charset="-122"/>
              </a:rPr>
              <a:t>Ventricular arrhythmia</a:t>
            </a:r>
            <a:r>
              <a:rPr lang="nl-BE" altLang="zh-CN" sz="2400" dirty="0" smtClean="0">
                <a:ea typeface="SimSun" pitchFamily="2" charset="-122"/>
              </a:rPr>
              <a:t> </a:t>
            </a:r>
            <a:r>
              <a:rPr lang="en-US" altLang="zh-CN" sz="1800" dirty="0" smtClean="0">
                <a:ea typeface="SimSun" pitchFamily="2" charset="-122"/>
              </a:rPr>
              <a:t>(Goldberger, 1997; </a:t>
            </a:r>
            <a:r>
              <a:rPr lang="en-US" altLang="zh-CN" sz="1800" dirty="0" err="1" smtClean="0">
                <a:ea typeface="SimSun" pitchFamily="2" charset="-122"/>
              </a:rPr>
              <a:t>Peng</a:t>
            </a:r>
            <a:r>
              <a:rPr lang="en-US" altLang="zh-CN" sz="1800" dirty="0" smtClean="0">
                <a:ea typeface="SimSun" pitchFamily="2" charset="-122"/>
              </a:rPr>
              <a:t> et al., 1995)</a:t>
            </a:r>
            <a:r>
              <a:rPr lang="nl-BE" altLang="zh-CN" sz="1800" dirty="0" smtClean="0">
                <a:ea typeface="SimSun" pitchFamily="2" charset="-122"/>
              </a:rPr>
              <a:t> </a:t>
            </a:r>
            <a:endParaRPr lang="nl-BE" altLang="en-US" sz="1800" dirty="0" smtClean="0"/>
          </a:p>
          <a:p>
            <a:endParaRPr lang="en-US" dirty="0"/>
          </a:p>
        </p:txBody>
      </p:sp>
      <p:sp>
        <p:nvSpPr>
          <p:cNvPr id="4" name="Slide Number Placeholder 3"/>
          <p:cNvSpPr>
            <a:spLocks noGrp="1"/>
          </p:cNvSpPr>
          <p:nvPr>
            <p:ph type="sldNum" sz="quarter" idx="10"/>
          </p:nvPr>
        </p:nvSpPr>
        <p:spPr/>
        <p:txBody>
          <a:bodyPr/>
          <a:lstStyle/>
          <a:p>
            <a:fld id="{2855612D-02C0-FD49-BBE1-2CA789BBCDDE}" type="slidenum">
              <a:rPr lang="en-GB" smtClean="0"/>
              <a:t>46</a:t>
            </a:fld>
            <a:endParaRPr lang="en-GB"/>
          </a:p>
        </p:txBody>
      </p:sp>
    </p:spTree>
    <p:extLst>
      <p:ext uri="{BB962C8B-B14F-4D97-AF65-F5344CB8AC3E}">
        <p14:creationId xmlns:p14="http://schemas.microsoft.com/office/powerpoint/2010/main" val="7824880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D7D512-1793-43A8-9DE2-1C6EA5D01207}" type="slidenum">
              <a:rPr lang="nl-BE" altLang="en-US"/>
              <a:pPr/>
              <a:t>47</a:t>
            </a:fld>
            <a:endParaRPr lang="nl-BE" alt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nl-BE"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Control hierarchy theory plays a fundamental role in nonlinear analysis, like that of structural hierarchy theory in linear analysis</a:t>
            </a:r>
          </a:p>
          <a:p>
            <a:r>
              <a:rPr lang="en-US" sz="1200" b="0" i="0" u="none" strike="noStrike" kern="1200" baseline="0" dirty="0" smtClean="0">
                <a:solidFill>
                  <a:schemeClr val="tx1"/>
                </a:solidFill>
                <a:latin typeface="+mn-lt"/>
                <a:ea typeface="+mn-ea"/>
                <a:cs typeface="+mn-cs"/>
              </a:rPr>
              <a:t>Core assumptions require empirical support, a basis in reality</a:t>
            </a:r>
            <a:endParaRPr lang="en-US" dirty="0"/>
          </a:p>
        </p:txBody>
      </p:sp>
      <p:sp>
        <p:nvSpPr>
          <p:cNvPr id="4" name="Tijdelijke aanduiding voor dianummer 3"/>
          <p:cNvSpPr>
            <a:spLocks noGrp="1"/>
          </p:cNvSpPr>
          <p:nvPr>
            <p:ph type="sldNum" sz="quarter" idx="10"/>
          </p:nvPr>
        </p:nvSpPr>
        <p:spPr/>
        <p:txBody>
          <a:bodyPr/>
          <a:lstStyle/>
          <a:p>
            <a:fld id="{316E0C71-9D31-43A6-866C-5A56FF6012F0}" type="slidenum">
              <a:rPr lang="en-US" smtClean="0"/>
              <a:t>49</a:t>
            </a:fld>
            <a:endParaRPr lang="en-US"/>
          </a:p>
        </p:txBody>
      </p:sp>
    </p:spTree>
    <p:extLst>
      <p:ext uri="{BB962C8B-B14F-4D97-AF65-F5344CB8AC3E}">
        <p14:creationId xmlns:p14="http://schemas.microsoft.com/office/powerpoint/2010/main" val="10284108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00EED6A8-6AA3-442C-ACA6-71BA6E962A32}" type="slidenum">
              <a:rPr lang="en-US" smtClean="0"/>
              <a:t>50</a:t>
            </a:fld>
            <a:endParaRPr lang="en-US"/>
          </a:p>
        </p:txBody>
      </p:sp>
    </p:spTree>
    <p:extLst>
      <p:ext uri="{BB962C8B-B14F-4D97-AF65-F5344CB8AC3E}">
        <p14:creationId xmlns:p14="http://schemas.microsoft.com/office/powerpoint/2010/main" val="5892154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52FC9E0-6E41-4D38-89E0-6A4B596CB7FE}" type="slidenum">
              <a:rPr lang="nl-BE"/>
              <a:pPr eaLnBrk="1" hangingPunct="1"/>
              <a:t>51</a:t>
            </a:fld>
            <a:endParaRPr lang="nl-BE"/>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nl-BE"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Rockwell" pitchFamily="18" charset="0"/>
              </a:rPr>
              <a:t>General recurrence:	RR=denseness/confinement/compactness of attractor</a:t>
            </a:r>
          </a:p>
          <a:p>
            <a:endParaRPr lang="en-US" dirty="0" smtClean="0">
              <a:latin typeface="Rockwell" pitchFamily="18" charset="0"/>
            </a:endParaRPr>
          </a:p>
          <a:p>
            <a:r>
              <a:rPr lang="en-US" dirty="0" smtClean="0">
                <a:latin typeface="Rockwell" pitchFamily="18" charset="0"/>
              </a:rPr>
              <a:t>Various attractors: 	DET=regularity/determinism/</a:t>
            </a:r>
            <a:r>
              <a:rPr lang="en-US" dirty="0" err="1" smtClean="0">
                <a:latin typeface="Rockwell" pitchFamily="18" charset="0"/>
              </a:rPr>
              <a:t>patternedness</a:t>
            </a:r>
            <a:r>
              <a:rPr lang="en-US" dirty="0" smtClean="0">
                <a:latin typeface="Rockwell" pitchFamily="18" charset="0"/>
              </a:rPr>
              <a:t>; </a:t>
            </a:r>
            <a:r>
              <a:rPr lang="en-US" dirty="0" err="1" smtClean="0">
                <a:latin typeface="Rockwell" pitchFamily="18" charset="0"/>
              </a:rPr>
              <a:t>MeanL</a:t>
            </a:r>
            <a:r>
              <a:rPr lang="en-US" dirty="0" smtClean="0">
                <a:latin typeface="Rockwell" pitchFamily="18" charset="0"/>
              </a:rPr>
              <a:t>=stability; </a:t>
            </a:r>
            <a:r>
              <a:rPr lang="en-US" dirty="0" err="1" smtClean="0">
                <a:latin typeface="Rockwell" pitchFamily="18" charset="0"/>
              </a:rPr>
              <a:t>MaxL</a:t>
            </a:r>
            <a:r>
              <a:rPr lang="en-US" dirty="0" smtClean="0">
                <a:latin typeface="Rockwell" pitchFamily="18" charset="0"/>
              </a:rPr>
              <a:t>=stability ; ENT=complexity</a:t>
            </a:r>
          </a:p>
          <a:p>
            <a:endParaRPr lang="en-US" dirty="0" smtClean="0">
              <a:latin typeface="Rockwell" pitchFamily="18" charset="0"/>
            </a:endParaRPr>
          </a:p>
          <a:p>
            <a:r>
              <a:rPr lang="en-US" dirty="0" smtClean="0">
                <a:latin typeface="Rockwell" pitchFamily="18" charset="0"/>
              </a:rPr>
              <a:t>Point attractors:	LAM=regularity; TT=rigidity(~1/flexibility) ; </a:t>
            </a:r>
            <a:r>
              <a:rPr lang="en-US" dirty="0" err="1" smtClean="0">
                <a:latin typeface="Rockwell" pitchFamily="18" charset="0"/>
              </a:rPr>
              <a:t>MaxVL</a:t>
            </a:r>
            <a:r>
              <a:rPr lang="en-US" dirty="0" smtClean="0">
                <a:latin typeface="Rockwell" pitchFamily="18" charset="0"/>
              </a:rPr>
              <a:t>=rigidity/~flexibility</a:t>
            </a:r>
          </a:p>
          <a:p>
            <a:endParaRPr lang="nl-NL" dirty="0" smtClean="0">
              <a:latin typeface="Rockwell" pitchFamily="18" charset="0"/>
            </a:endParaRPr>
          </a:p>
          <a:p>
            <a:r>
              <a:rPr lang="nl-NL" dirty="0" smtClean="0">
                <a:latin typeface="Rockwell" pitchFamily="18" charset="0"/>
              </a:rPr>
              <a:t>DET </a:t>
            </a:r>
            <a:r>
              <a:rPr lang="nl-NL" dirty="0" smtClean="0">
                <a:latin typeface="Rockwell" pitchFamily="18" charset="0"/>
                <a:sym typeface="Wingdings" pitchFamily="2" charset="2"/>
              </a:rPr>
              <a:t> </a:t>
            </a:r>
            <a:r>
              <a:rPr lang="nl-NL" u="sng" dirty="0" err="1" smtClean="0">
                <a:latin typeface="Rockwell" pitchFamily="18" charset="0"/>
                <a:sym typeface="Wingdings" pitchFamily="2" charset="2"/>
              </a:rPr>
              <a:t>Regularity</a:t>
            </a:r>
            <a:r>
              <a:rPr lang="nl-NL" dirty="0" smtClean="0">
                <a:latin typeface="Rockwell" pitchFamily="18" charset="0"/>
                <a:sym typeface="Wingdings" pitchFamily="2" charset="2"/>
              </a:rPr>
              <a:t> of </a:t>
            </a:r>
            <a:r>
              <a:rPr lang="nl-NL" dirty="0" err="1" smtClean="0">
                <a:latin typeface="Rockwell" pitchFamily="18" charset="0"/>
                <a:sym typeface="Wingdings" pitchFamily="2" charset="2"/>
              </a:rPr>
              <a:t>pattern</a:t>
            </a:r>
            <a:r>
              <a:rPr lang="nl-NL" dirty="0" smtClean="0">
                <a:latin typeface="Rockwell" pitchFamily="18" charset="0"/>
                <a:sym typeface="Wingdings" pitchFamily="2" charset="2"/>
              </a:rPr>
              <a:t> (</a:t>
            </a:r>
            <a:r>
              <a:rPr lang="nl-NL" dirty="0" err="1" smtClean="0">
                <a:latin typeface="Rockwell" pitchFamily="18" charset="0"/>
                <a:sym typeface="Wingdings" pitchFamily="2" charset="2"/>
              </a:rPr>
              <a:t>predictability</a:t>
            </a:r>
            <a:r>
              <a:rPr lang="nl-NL" dirty="0" smtClean="0">
                <a:latin typeface="Rockwell" pitchFamily="18" charset="0"/>
                <a:sym typeface="Wingdings" pitchFamily="2" charset="2"/>
              </a:rPr>
              <a:t> / </a:t>
            </a:r>
            <a:r>
              <a:rPr lang="nl-NL" dirty="0" err="1" smtClean="0">
                <a:latin typeface="Rockwell" pitchFamily="18" charset="0"/>
                <a:sym typeface="Wingdings" pitchFamily="2" charset="2"/>
              </a:rPr>
              <a:t>deterministic</a:t>
            </a:r>
            <a:r>
              <a:rPr lang="nl-NL" dirty="0" smtClean="0">
                <a:latin typeface="Rockwell" pitchFamily="18" charset="0"/>
                <a:sym typeface="Wingdings" pitchFamily="2" charset="2"/>
              </a:rPr>
              <a:t>)  </a:t>
            </a:r>
            <a:r>
              <a:rPr lang="nl-NL" dirty="0" err="1" smtClean="0">
                <a:latin typeface="Rockwell" pitchFamily="18" charset="0"/>
                <a:sym typeface="Wingdings" pitchFamily="2" charset="2"/>
              </a:rPr>
              <a:t>Higher</a:t>
            </a:r>
            <a:r>
              <a:rPr lang="nl-NL" dirty="0" smtClean="0">
                <a:latin typeface="Rockwell" pitchFamily="18" charset="0"/>
                <a:sym typeface="Wingdings" pitchFamily="2" charset="2"/>
              </a:rPr>
              <a:t> = more </a:t>
            </a:r>
            <a:r>
              <a:rPr lang="nl-NL" dirty="0" err="1" smtClean="0">
                <a:latin typeface="Rockwell" pitchFamily="18" charset="0"/>
                <a:sym typeface="Wingdings" pitchFamily="2" charset="2"/>
              </a:rPr>
              <a:t>regular</a:t>
            </a:r>
            <a:r>
              <a:rPr lang="nl-NL" dirty="0" smtClean="0">
                <a:latin typeface="Rockwell" pitchFamily="18" charset="0"/>
                <a:sym typeface="Wingdings" pitchFamily="2" charset="2"/>
              </a:rPr>
              <a:t> (</a:t>
            </a:r>
            <a:r>
              <a:rPr lang="en-US" sz="1200" kern="1200" baseline="0" dirty="0" smtClean="0">
                <a:solidFill>
                  <a:schemeClr val="tx1"/>
                </a:solidFill>
                <a:latin typeface="Rockwell" pitchFamily="18" charset="0"/>
                <a:ea typeface="+mn-ea"/>
                <a:cs typeface="Arial" charset="0"/>
              </a:rPr>
              <a:t>as in attention demanding cognitive tasks</a:t>
            </a:r>
            <a:r>
              <a:rPr lang="nl-NL" dirty="0" smtClean="0">
                <a:latin typeface="Rockwell" pitchFamily="18" charset="0"/>
                <a:sym typeface="Wingdings" pitchFamily="2" charset="2"/>
              </a:rPr>
              <a:t>)</a:t>
            </a:r>
          </a:p>
          <a:p>
            <a:r>
              <a:rPr lang="nl-NL" dirty="0" err="1" smtClean="0">
                <a:latin typeface="Rockwell" pitchFamily="18" charset="0"/>
                <a:sym typeface="Wingdings" pitchFamily="2" charset="2"/>
              </a:rPr>
              <a:t>MaxL</a:t>
            </a:r>
            <a:r>
              <a:rPr lang="nl-NL" dirty="0" smtClean="0">
                <a:latin typeface="Rockwell" pitchFamily="18" charset="0"/>
                <a:sym typeface="Wingdings" pitchFamily="2" charset="2"/>
              </a:rPr>
              <a:t>  (</a:t>
            </a:r>
            <a:r>
              <a:rPr lang="nl-NL" dirty="0" err="1" smtClean="0">
                <a:latin typeface="Rockwell" pitchFamily="18" charset="0"/>
                <a:sym typeface="Wingdings" pitchFamily="2" charset="2"/>
              </a:rPr>
              <a:t>Math</a:t>
            </a:r>
            <a:r>
              <a:rPr lang="nl-NL" dirty="0" smtClean="0">
                <a:latin typeface="Rockwell" pitchFamily="18" charset="0"/>
                <a:sym typeface="Wingdings" pitchFamily="2" charset="2"/>
              </a:rPr>
              <a:t>) </a:t>
            </a:r>
            <a:r>
              <a:rPr lang="nl-NL" u="sng" dirty="0" err="1" smtClean="0">
                <a:latin typeface="Rockwell" pitchFamily="18" charset="0"/>
                <a:sym typeface="Wingdings" pitchFamily="2" charset="2"/>
              </a:rPr>
              <a:t>Stability</a:t>
            </a:r>
            <a:r>
              <a:rPr lang="nl-NL" dirty="0" smtClean="0">
                <a:latin typeface="Rockwell" pitchFamily="18" charset="0"/>
                <a:sym typeface="Wingdings" pitchFamily="2" charset="2"/>
              </a:rPr>
              <a:t> of </a:t>
            </a:r>
            <a:r>
              <a:rPr lang="nl-NL" dirty="0" err="1" smtClean="0">
                <a:latin typeface="Rockwell" pitchFamily="18" charset="0"/>
                <a:sym typeface="Wingdings" pitchFamily="2" charset="2"/>
              </a:rPr>
              <a:t>pattern</a:t>
            </a:r>
            <a:r>
              <a:rPr lang="nl-NL" dirty="0" smtClean="0">
                <a:latin typeface="Rockwell" pitchFamily="18" charset="0"/>
                <a:sym typeface="Wingdings" pitchFamily="2" charset="2"/>
              </a:rPr>
              <a:t>  </a:t>
            </a:r>
            <a:r>
              <a:rPr lang="nl-NL" dirty="0" err="1" smtClean="0">
                <a:latin typeface="Rockwell" pitchFamily="18" charset="0"/>
                <a:sym typeface="Wingdings" pitchFamily="2" charset="2"/>
              </a:rPr>
              <a:t>Lower</a:t>
            </a:r>
            <a:r>
              <a:rPr lang="nl-NL" dirty="0" smtClean="0">
                <a:latin typeface="Rockwell" pitchFamily="18" charset="0"/>
                <a:sym typeface="Wingdings" pitchFamily="2" charset="2"/>
              </a:rPr>
              <a:t> = </a:t>
            </a:r>
            <a:r>
              <a:rPr lang="nl-NL" dirty="0" err="1" smtClean="0">
                <a:latin typeface="Rockwell" pitchFamily="18" charset="0"/>
                <a:sym typeface="Wingdings" pitchFamily="2" charset="2"/>
              </a:rPr>
              <a:t>less</a:t>
            </a:r>
            <a:r>
              <a:rPr lang="nl-NL" dirty="0" smtClean="0">
                <a:latin typeface="Rockwell" pitchFamily="18" charset="0"/>
                <a:sym typeface="Wingdings" pitchFamily="2" charset="2"/>
              </a:rPr>
              <a:t> </a:t>
            </a:r>
            <a:r>
              <a:rPr lang="nl-NL" dirty="0" err="1" smtClean="0">
                <a:latin typeface="Rockwell" pitchFamily="18" charset="0"/>
                <a:sym typeface="Wingdings" pitchFamily="2" charset="2"/>
              </a:rPr>
              <a:t>stable</a:t>
            </a:r>
            <a:r>
              <a:rPr lang="nl-NL" baseline="0" dirty="0" smtClean="0">
                <a:latin typeface="Rockwell" pitchFamily="18" charset="0"/>
                <a:sym typeface="Wingdings" pitchFamily="2" charset="2"/>
              </a:rPr>
              <a:t> </a:t>
            </a:r>
            <a:r>
              <a:rPr lang="nl-NL" dirty="0" smtClean="0">
                <a:latin typeface="Rockwell" pitchFamily="18" charset="0"/>
                <a:sym typeface="Wingdings" pitchFamily="2" charset="2"/>
              </a:rPr>
              <a:t>(</a:t>
            </a:r>
            <a:r>
              <a:rPr lang="en-US" sz="1200" kern="1200" baseline="0" dirty="0" smtClean="0">
                <a:solidFill>
                  <a:schemeClr val="tx1"/>
                </a:solidFill>
                <a:latin typeface="Rockwell" pitchFamily="18" charset="0"/>
                <a:ea typeface="+mn-ea"/>
                <a:cs typeface="Arial" charset="0"/>
              </a:rPr>
              <a:t>as in attention demanding cognitive tasks</a:t>
            </a:r>
            <a:r>
              <a:rPr lang="nl-NL" dirty="0" smtClean="0">
                <a:latin typeface="Rockwell" pitchFamily="18" charset="0"/>
                <a:sym typeface="Wingdings" pitchFamily="2" charset="2"/>
              </a:rPr>
              <a:t>)</a:t>
            </a:r>
          </a:p>
          <a:p>
            <a:r>
              <a:rPr lang="nl-NL" dirty="0" smtClean="0">
                <a:latin typeface="Rockwell" pitchFamily="18" charset="0"/>
                <a:sym typeface="Wingdings" pitchFamily="2" charset="2"/>
              </a:rPr>
              <a:t>ENT  </a:t>
            </a:r>
            <a:r>
              <a:rPr lang="nl-NL" u="sng" dirty="0" err="1" smtClean="0">
                <a:latin typeface="Rockwell" pitchFamily="18" charset="0"/>
                <a:sym typeface="Wingdings" pitchFamily="2" charset="2"/>
              </a:rPr>
              <a:t>Deterministic</a:t>
            </a:r>
            <a:r>
              <a:rPr lang="nl-NL" u="sng" dirty="0" smtClean="0">
                <a:latin typeface="Rockwell" pitchFamily="18" charset="0"/>
                <a:sym typeface="Wingdings" pitchFamily="2" charset="2"/>
              </a:rPr>
              <a:t> </a:t>
            </a:r>
            <a:r>
              <a:rPr lang="nl-NL" u="sng" dirty="0" err="1" smtClean="0">
                <a:latin typeface="Rockwell" pitchFamily="18" charset="0"/>
                <a:sym typeface="Wingdings" pitchFamily="2" charset="2"/>
              </a:rPr>
              <a:t>structure</a:t>
            </a:r>
            <a:r>
              <a:rPr lang="nl-NL" dirty="0" smtClean="0">
                <a:latin typeface="Rockwell" pitchFamily="18" charset="0"/>
                <a:sym typeface="Wingdings" pitchFamily="2" charset="2"/>
              </a:rPr>
              <a:t> of </a:t>
            </a:r>
            <a:r>
              <a:rPr lang="nl-NL" dirty="0" err="1" smtClean="0">
                <a:latin typeface="Rockwell" pitchFamily="18" charset="0"/>
                <a:sym typeface="Wingdings" pitchFamily="2" charset="2"/>
              </a:rPr>
              <a:t>pattern</a:t>
            </a:r>
            <a:r>
              <a:rPr lang="nl-NL" dirty="0" smtClean="0">
                <a:latin typeface="Rockwell" pitchFamily="18" charset="0"/>
                <a:sym typeface="Wingdings" pitchFamily="2" charset="2"/>
              </a:rPr>
              <a:t> (</a:t>
            </a:r>
            <a:r>
              <a:rPr lang="en-US" sz="1200" kern="1200" baseline="0" dirty="0" smtClean="0">
                <a:solidFill>
                  <a:schemeClr val="tx1"/>
                </a:solidFill>
                <a:latin typeface="Rockwell" pitchFamily="18" charset="0"/>
                <a:ea typeface="+mn-ea"/>
                <a:cs typeface="Arial" charset="0"/>
              </a:rPr>
              <a:t>indicator of self-organization) </a:t>
            </a:r>
            <a:r>
              <a:rPr lang="nl-NL" dirty="0" smtClean="0">
                <a:latin typeface="Rockwell" pitchFamily="18" charset="0"/>
                <a:sym typeface="Wingdings" pitchFamily="2" charset="2"/>
              </a:rPr>
              <a:t> </a:t>
            </a:r>
            <a:r>
              <a:rPr lang="nl-NL" dirty="0" err="1" smtClean="0">
                <a:latin typeface="Rockwell" pitchFamily="18" charset="0"/>
                <a:sym typeface="Wingdings" pitchFamily="2" charset="2"/>
              </a:rPr>
              <a:t>Lower</a:t>
            </a:r>
            <a:r>
              <a:rPr lang="nl-NL" dirty="0" smtClean="0">
                <a:latin typeface="Rockwell" pitchFamily="18" charset="0"/>
                <a:sym typeface="Wingdings" pitchFamily="2" charset="2"/>
              </a:rPr>
              <a:t> = </a:t>
            </a:r>
            <a:r>
              <a:rPr lang="nl-NL" dirty="0" err="1" smtClean="0">
                <a:latin typeface="Rockwell" pitchFamily="18" charset="0"/>
                <a:sym typeface="Wingdings" pitchFamily="2" charset="2"/>
              </a:rPr>
              <a:t>less</a:t>
            </a:r>
            <a:r>
              <a:rPr lang="nl-NL" dirty="0" smtClean="0">
                <a:latin typeface="Rockwell" pitchFamily="18" charset="0"/>
                <a:sym typeface="Wingdings" pitchFamily="2" charset="2"/>
              </a:rPr>
              <a:t> complex  (</a:t>
            </a:r>
            <a:r>
              <a:rPr lang="en-US" sz="1200" kern="1200" baseline="0" dirty="0" smtClean="0">
                <a:solidFill>
                  <a:schemeClr val="tx1"/>
                </a:solidFill>
                <a:latin typeface="Rockwell" pitchFamily="18" charset="0"/>
                <a:ea typeface="+mn-ea"/>
                <a:cs typeface="Arial" charset="0"/>
              </a:rPr>
              <a:t>as in attention demanding cognitive tasks</a:t>
            </a:r>
            <a:r>
              <a:rPr lang="nl-NL" dirty="0" smtClean="0">
                <a:latin typeface="Rockwell" pitchFamily="18" charset="0"/>
                <a:sym typeface="Wingdings" pitchFamily="2" charset="2"/>
              </a:rPr>
              <a:t>)</a:t>
            </a:r>
            <a:endParaRPr lang="en-US" dirty="0" smtClean="0">
              <a:latin typeface="Rockwell" pitchFamily="18" charset="0"/>
            </a:endParaRPr>
          </a:p>
        </p:txBody>
      </p:sp>
      <p:sp>
        <p:nvSpPr>
          <p:cNvPr id="4" name="Slide Number Placeholder 3"/>
          <p:cNvSpPr>
            <a:spLocks noGrp="1"/>
          </p:cNvSpPr>
          <p:nvPr>
            <p:ph type="sldNum" sz="quarter" idx="10"/>
          </p:nvPr>
        </p:nvSpPr>
        <p:spPr/>
        <p:txBody>
          <a:bodyPr/>
          <a:lstStyle/>
          <a:p>
            <a:fld id="{22A8EACE-928A-4EA3-8D42-77EDF618986C}" type="slidenum">
              <a:rPr lang="nl-NL" smtClean="0"/>
              <a:pPr/>
              <a:t>61</a:t>
            </a:fld>
            <a:endParaRPr 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smtClean="0"/>
              <a:t>Complex dynamical patters </a:t>
            </a:r>
            <a:r>
              <a:rPr lang="en-US" dirty="0" smtClean="0">
                <a:sym typeface="Wingdings" pitchFamily="2" charset="2"/>
              </a:rPr>
              <a:t> higher RQA values</a:t>
            </a:r>
            <a:endParaRPr lang="en-US" dirty="0"/>
          </a:p>
        </p:txBody>
      </p:sp>
      <p:sp>
        <p:nvSpPr>
          <p:cNvPr id="4" name="Tijdelijke aanduiding voor dianummer 3"/>
          <p:cNvSpPr>
            <a:spLocks noGrp="1"/>
          </p:cNvSpPr>
          <p:nvPr>
            <p:ph type="sldNum" sz="quarter" idx="10"/>
          </p:nvPr>
        </p:nvSpPr>
        <p:spPr/>
        <p:txBody>
          <a:bodyPr/>
          <a:lstStyle/>
          <a:p>
            <a:fld id="{70054387-2D84-4EC7-8CC5-9F0E38C99FEC}" type="slidenum">
              <a:rPr lang="en-US" smtClean="0"/>
              <a:t>62</a:t>
            </a:fld>
            <a:endParaRPr lang="en-US"/>
          </a:p>
        </p:txBody>
      </p:sp>
    </p:spTree>
    <p:extLst>
      <p:ext uri="{BB962C8B-B14F-4D97-AF65-F5344CB8AC3E}">
        <p14:creationId xmlns:p14="http://schemas.microsoft.com/office/powerpoint/2010/main" val="2777305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782B94F4-31D8-9443-AEFE-E5F51379058F}" type="slidenum">
              <a:rPr lang="nl-NL" smtClean="0"/>
              <a:pPr/>
              <a:t>15</a:t>
            </a:fld>
            <a:endParaRPr lang="nl-NL"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nl-NL" smtClean="0">
                <a:latin typeface="Arial" pitchFamily="-109" charset="0"/>
                <a:ea typeface="ＭＳ Ｐゴシック" pitchFamily="-109" charset="-128"/>
                <a:cs typeface="ＭＳ Ｐゴシック" pitchFamily="-109" charset="-128"/>
              </a:rPr>
              <a:t>Ik kan in ieder geval bewijzen dat een duidelijk onderscheid tussen het hebben van dyslexie of het niet hebben ervan niet bestaat.</a:t>
            </a:r>
          </a:p>
          <a:p>
            <a:pPr eaLnBrk="1" hangingPunct="1"/>
            <a:endParaRPr lang="nl-NL" smtClean="0">
              <a:latin typeface="Arial" pitchFamily="-109" charset="0"/>
              <a:ea typeface="ＭＳ Ｐゴシック" pitchFamily="-109" charset="-128"/>
              <a:cs typeface="ＭＳ Ｐゴシック" pitchFamily="-109" charset="-128"/>
            </a:endParaRPr>
          </a:p>
          <a:p>
            <a:pPr eaLnBrk="1" hangingPunct="1"/>
            <a:r>
              <a:rPr lang="nl-NL" smtClean="0">
                <a:latin typeface="Arial" pitchFamily="-109" charset="0"/>
                <a:ea typeface="ＭＳ Ｐゴシック" pitchFamily="-109" charset="-128"/>
                <a:cs typeface="ＭＳ Ｐゴシック" pitchFamily="-109" charset="-128"/>
              </a:rPr>
              <a:t>Stel we hebben een leestest afgenomen bij duizenden leerlingen tussen 7 en 8 jaar.</a:t>
            </a:r>
          </a:p>
          <a:p>
            <a:pPr eaLnBrk="1" hangingPunct="1"/>
            <a:endParaRPr lang="nl-NL" smtClean="0">
              <a:latin typeface="Arial" pitchFamily="-109" charset="0"/>
              <a:ea typeface="ＭＳ Ｐゴシック" pitchFamily="-109" charset="-128"/>
              <a:cs typeface="ＭＳ Ｐゴシック" pitchFamily="-109" charset="-128"/>
            </a:endParaRPr>
          </a:p>
          <a:p>
            <a:pPr eaLnBrk="1" hangingPunct="1"/>
            <a:r>
              <a:rPr lang="nl-NL" smtClean="0">
                <a:latin typeface="Arial" pitchFamily="-109" charset="0"/>
                <a:ea typeface="ＭＳ Ｐゴシック" pitchFamily="-109" charset="-128"/>
                <a:cs typeface="ＭＳ Ｐゴシック" pitchFamily="-109" charset="-128"/>
              </a:rPr>
              <a:t>De gemiddelde score is rond de 60 woorden per minuut. Er zijn kinderen die nog veel meer woorden in een minuut kunnen lezen en kinderen die er een stuk minder lezen.</a:t>
            </a:r>
          </a:p>
          <a:p>
            <a:pPr eaLnBrk="1" hangingPunct="1"/>
            <a:endParaRPr lang="nl-NL" smtClean="0">
              <a:latin typeface="Arial" pitchFamily="-109" charset="0"/>
              <a:ea typeface="ＭＳ Ｐゴシック" pitchFamily="-109" charset="-128"/>
              <a:cs typeface="ＭＳ Ｐゴシック" pitchFamily="-109" charset="-128"/>
            </a:endParaRPr>
          </a:p>
          <a:p>
            <a:pPr eaLnBrk="1" hangingPunct="1"/>
            <a:r>
              <a:rPr lang="nl-NL" smtClean="0">
                <a:latin typeface="Arial" pitchFamily="-109" charset="0"/>
                <a:ea typeface="ＭＳ Ｐゴシック" pitchFamily="-109" charset="-128"/>
                <a:cs typeface="ＭＳ Ｐゴシック" pitchFamily="-109" charset="-128"/>
              </a:rPr>
              <a:t>Wanneer is dan de score zodanig dat je spreekt van leesproblemen?</a:t>
            </a:r>
          </a:p>
          <a:p>
            <a:pPr eaLnBrk="1" hangingPunct="1"/>
            <a:endParaRPr lang="nl-NL" smtClean="0">
              <a:latin typeface="Arial" pitchFamily="-109" charset="0"/>
              <a:ea typeface="ＭＳ Ｐゴシック" pitchFamily="-109" charset="-128"/>
              <a:cs typeface="ＭＳ Ｐゴシック" pitchFamily="-109" charset="-128"/>
            </a:endParaRPr>
          </a:p>
          <a:p>
            <a:pPr eaLnBrk="1" hangingPunct="1"/>
            <a:r>
              <a:rPr lang="nl-NL" smtClean="0">
                <a:latin typeface="Arial" pitchFamily="-109" charset="0"/>
                <a:ea typeface="ＭＳ Ｐゴシック" pitchFamily="-109" charset="-128"/>
                <a:cs typeface="ＭＳ Ｐゴシック" pitchFamily="-109" charset="-128"/>
              </a:rPr>
              <a:t>Dat zou heel makkelijk zijn als er kinderen zijn die helemaal buiten het normale gebied liggen, zoals links op deze grafiek. Dan weet je gewoon dat iemand met een score tussen 0 en 15 dyslectisch is.</a:t>
            </a:r>
          </a:p>
          <a:p>
            <a:pPr eaLnBrk="1" hangingPunct="1"/>
            <a:endParaRPr lang="nl-NL" smtClean="0">
              <a:latin typeface="Arial" pitchFamily="-109" charset="0"/>
              <a:ea typeface="ＭＳ Ｐゴシック" pitchFamily="-109" charset="-128"/>
              <a:cs typeface="ＭＳ Ｐゴシック" pitchFamily="-109" charset="-128"/>
            </a:endParaRPr>
          </a:p>
          <a:p>
            <a:pPr eaLnBrk="1" hangingPunct="1"/>
            <a:r>
              <a:rPr lang="nl-NL" smtClean="0">
                <a:latin typeface="Arial" pitchFamily="-109" charset="0"/>
                <a:ea typeface="ＭＳ Ｐゴシック" pitchFamily="-109" charset="-128"/>
                <a:cs typeface="ＭＳ Ｐゴシック" pitchFamily="-109" charset="-128"/>
              </a:rPr>
              <a:t>Helaas ziet de werkelijkheid er niet zo eenvoudig uit.</a:t>
            </a:r>
          </a:p>
          <a:p>
            <a:pPr eaLnBrk="1" hangingPunct="1"/>
            <a:r>
              <a:rPr lang="nl-NL" smtClean="0">
                <a:latin typeface="Arial" pitchFamily="-109" charset="0"/>
                <a:ea typeface="ＭＳ Ｐゴシック" pitchFamily="-109" charset="-128"/>
                <a:cs typeface="ＭＳ Ｐゴシック" pitchFamily="-109" charset="-128"/>
              </a:rPr>
              <a:t>Want de volgende dia toont ons de keiharde realiteit.</a:t>
            </a:r>
            <a:endParaRPr lang="en-US" smtClean="0">
              <a:latin typeface="Arial" pitchFamily="-109" charset="0"/>
              <a:ea typeface="ＭＳ Ｐゴシック" pitchFamily="-109" charset="-128"/>
              <a:cs typeface="ＭＳ Ｐゴシック" pitchFamily="-109"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E220B234-45F2-8B4B-858C-16AAAACAC8C0}" type="slidenum">
              <a:rPr lang="nl-NL" smtClean="0"/>
              <a:pPr/>
              <a:t>16</a:t>
            </a:fld>
            <a:endParaRPr lang="nl-NL"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r>
              <a:rPr lang="nl-NL" smtClean="0">
                <a:latin typeface="Arial" pitchFamily="-109" charset="0"/>
                <a:ea typeface="ＭＳ Ｐゴシック" pitchFamily="-109" charset="-128"/>
                <a:cs typeface="ＭＳ Ｐゴシック" pitchFamily="-109" charset="-128"/>
              </a:rPr>
              <a:t>Helaas ziet de werkelijkheid er niet zo eenvoudig uit.</a:t>
            </a:r>
          </a:p>
          <a:p>
            <a:pPr eaLnBrk="1" hangingPunct="1"/>
            <a:r>
              <a:rPr lang="nl-NL" smtClean="0">
                <a:latin typeface="Arial" pitchFamily="-109" charset="0"/>
                <a:ea typeface="ＭＳ Ｐゴシック" pitchFamily="-109" charset="-128"/>
                <a:cs typeface="ＭＳ Ｐゴシック" pitchFamily="-109" charset="-128"/>
              </a:rPr>
              <a:t>Want deze dia toont ons de keiharde realiteit.</a:t>
            </a:r>
            <a:endParaRPr lang="en-US" smtClean="0">
              <a:latin typeface="Arial" pitchFamily="-109" charset="0"/>
              <a:ea typeface="ＭＳ Ｐゴシック" pitchFamily="-109" charset="-128"/>
              <a:cs typeface="ＭＳ Ｐゴシック" pitchFamily="-109"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E93C09AF-3DEC-D64A-AA6E-263039E0F9A6}" type="slidenum">
              <a:rPr lang="nl-BE" smtClean="0"/>
              <a:pPr/>
              <a:t>21</a:t>
            </a:fld>
            <a:endParaRPr lang="nl-BE"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smtClean="0">
              <a:latin typeface="Arial" pitchFamily="-109" charset="0"/>
              <a:ea typeface="Arial" pitchFamily="-109" charset="0"/>
              <a:cs typeface="Arial" pitchFamily="-109"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smtClean="0"/>
              <a:t>AS TREATMENT CELLS IN A VARIANCE COMPONENT-DESIGN</a:t>
            </a:r>
            <a:endParaRPr lang="en-US" dirty="0"/>
          </a:p>
        </p:txBody>
      </p:sp>
      <p:sp>
        <p:nvSpPr>
          <p:cNvPr id="4" name="Tijdelijke aanduiding voor dianummer 3"/>
          <p:cNvSpPr>
            <a:spLocks noGrp="1"/>
          </p:cNvSpPr>
          <p:nvPr>
            <p:ph type="sldNum" sz="quarter" idx="10"/>
          </p:nvPr>
        </p:nvSpPr>
        <p:spPr/>
        <p:txBody>
          <a:bodyPr/>
          <a:lstStyle/>
          <a:p>
            <a:fld id="{70054387-2D84-4EC7-8CC5-9F0E38C99FEC}" type="slidenum">
              <a:rPr lang="en-US" smtClean="0"/>
              <a:t>33</a:t>
            </a:fld>
            <a:endParaRPr lang="en-US"/>
          </a:p>
        </p:txBody>
      </p:sp>
    </p:spTree>
    <p:extLst>
      <p:ext uri="{BB962C8B-B14F-4D97-AF65-F5344CB8AC3E}">
        <p14:creationId xmlns:p14="http://schemas.microsoft.com/office/powerpoint/2010/main" val="33315580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70054387-2D84-4EC7-8CC5-9F0E38C99FEC}" type="slidenum">
              <a:rPr lang="en-US" smtClean="0"/>
              <a:t>38</a:t>
            </a:fld>
            <a:endParaRPr lang="en-US"/>
          </a:p>
        </p:txBody>
      </p:sp>
    </p:spTree>
    <p:extLst>
      <p:ext uri="{BB962C8B-B14F-4D97-AF65-F5344CB8AC3E}">
        <p14:creationId xmlns:p14="http://schemas.microsoft.com/office/powerpoint/2010/main" val="345098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smtClean="0"/>
              <a:t>T zit in </a:t>
            </a:r>
            <a:r>
              <a:rPr lang="en-US" dirty="0" err="1" smtClean="0"/>
              <a:t>structuur</a:t>
            </a:r>
            <a:r>
              <a:rPr lang="en-US" dirty="0" smtClean="0"/>
              <a:t>, long-range dependence</a:t>
            </a:r>
          </a:p>
          <a:p>
            <a:r>
              <a:rPr lang="nl-BE" dirty="0" smtClean="0"/>
              <a:t>Koppeling van tijdschalen, snelle en trage processen. Over de S-R grenzen heen.</a:t>
            </a:r>
          </a:p>
          <a:p>
            <a:r>
              <a:rPr lang="nl-BE" dirty="0" smtClean="0"/>
              <a:t>Visual: Sines (traag snel, animate, gaat over in echte TS</a:t>
            </a:r>
          </a:p>
          <a:p>
            <a:endParaRPr lang="en-US" dirty="0"/>
          </a:p>
        </p:txBody>
      </p:sp>
      <p:sp>
        <p:nvSpPr>
          <p:cNvPr id="4" name="Tijdelijke aanduiding voor dianummer 3"/>
          <p:cNvSpPr>
            <a:spLocks noGrp="1"/>
          </p:cNvSpPr>
          <p:nvPr>
            <p:ph type="sldNum" sz="quarter" idx="10"/>
          </p:nvPr>
        </p:nvSpPr>
        <p:spPr/>
        <p:txBody>
          <a:bodyPr/>
          <a:lstStyle/>
          <a:p>
            <a:fld id="{2855612D-02C0-FD49-BBE1-2CA789BBCDDE}" type="slidenum">
              <a:rPr lang="en-GB" smtClean="0"/>
              <a:t>39</a:t>
            </a:fld>
            <a:endParaRPr lang="en-GB"/>
          </a:p>
        </p:txBody>
      </p:sp>
    </p:spTree>
    <p:extLst>
      <p:ext uri="{BB962C8B-B14F-4D97-AF65-F5344CB8AC3E}">
        <p14:creationId xmlns:p14="http://schemas.microsoft.com/office/powerpoint/2010/main" val="26066947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1200" dirty="0" smtClean="0"/>
              <a:t>Changes occur at all time scales simultaneously</a:t>
            </a:r>
          </a:p>
          <a:p>
            <a:r>
              <a:rPr lang="nl-BE" sz="1200" dirty="0" smtClean="0"/>
              <a:t>Size of change is proportional to frequency (hence, 1/</a:t>
            </a:r>
            <a:r>
              <a:rPr lang="nl-BE" sz="1200" i="1" dirty="0" smtClean="0"/>
              <a:t>f</a:t>
            </a:r>
            <a:r>
              <a:rPr lang="nl-BE" sz="1200" dirty="0" smtClean="0"/>
              <a:t> noise)</a:t>
            </a:r>
            <a:endParaRPr lang="en-US" sz="1200" dirty="0" smtClean="0"/>
          </a:p>
          <a:p>
            <a:endParaRPr lang="en-US" dirty="0"/>
          </a:p>
        </p:txBody>
      </p:sp>
      <p:sp>
        <p:nvSpPr>
          <p:cNvPr id="4" name="Tijdelijke aanduiding voor dianummer 3"/>
          <p:cNvSpPr>
            <a:spLocks noGrp="1"/>
          </p:cNvSpPr>
          <p:nvPr>
            <p:ph type="sldNum" sz="quarter" idx="10"/>
          </p:nvPr>
        </p:nvSpPr>
        <p:spPr/>
        <p:txBody>
          <a:bodyPr/>
          <a:lstStyle/>
          <a:p>
            <a:fld id="{9F337746-05CF-4536-87A7-E34BBBC59A1C}" type="slidenum">
              <a:rPr lang="en-US" smtClean="0"/>
              <a:t>42</a:t>
            </a:fld>
            <a:endParaRPr lang="en-US"/>
          </a:p>
        </p:txBody>
      </p:sp>
    </p:spTree>
    <p:extLst>
      <p:ext uri="{BB962C8B-B14F-4D97-AF65-F5344CB8AC3E}">
        <p14:creationId xmlns:p14="http://schemas.microsoft.com/office/powerpoint/2010/main" val="3941675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316E0C71-9D31-43A6-866C-5A56FF6012F0}" type="slidenum">
              <a:rPr lang="en-US" smtClean="0"/>
              <a:t>44</a:t>
            </a:fld>
            <a:endParaRPr lang="en-US"/>
          </a:p>
        </p:txBody>
      </p:sp>
    </p:spTree>
    <p:extLst>
      <p:ext uri="{BB962C8B-B14F-4D97-AF65-F5344CB8AC3E}">
        <p14:creationId xmlns:p14="http://schemas.microsoft.com/office/powerpoint/2010/main" val="1028410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83B03CD4-1355-DA40-9920-BE7BD50B26D7}" type="datetime4">
              <a:rPr lang="nl-NL" smtClean="0"/>
              <a:t>October 29, 2014</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91475" y="6429375"/>
            <a:ext cx="876300" cy="292100"/>
          </a:xfrm>
        </p:spPr>
        <p:txBody>
          <a:bodyPr/>
          <a:lstStyle/>
          <a:p>
            <a:fld id="{5744759D-0EFF-4FB2-9CCE-04E00944F0FE}" type="slidenum">
              <a:rPr lang="en-US" smtClean="0"/>
              <a:pPr/>
              <a:t>‹#›</a:t>
            </a:fld>
            <a:endParaRPr lang="en-US" dirty="0"/>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n-US" smtClean="0"/>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5FEDBD-05A3-6A42-8147-5E923C58E542}" type="datetime4">
              <a:rPr lang="nl-NL" smtClean="0"/>
              <a:t>October 29,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60992-D05B-4846-8E6E-CA034CB4F16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49AF40-806F-E849-B7C4-BBF913681852}" type="datetime4">
              <a:rPr lang="nl-NL" smtClean="0"/>
              <a:t>October 29,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60992-D05B-4846-8E6E-CA034CB4F16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1EB41A33-9E0A-5C4A-ACD2-845D03646DFB}" type="datetime4">
              <a:rPr lang="nl-NL" smtClean="0"/>
              <a:t>October 29, 2014</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44759D-0EFF-4FB2-9CCE-04E00944F0FE}" type="slidenum">
              <a:rPr lang="en-US" smtClean="0"/>
              <a:pPr/>
              <a:t>‹#›</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64F6C628-9EA3-2F4A-8496-554F06027E26}" type="datetime4">
              <a:rPr lang="nl-NL" smtClean="0"/>
              <a:t>October 29, 2014</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44759D-0EFF-4FB2-9CCE-04E00944F0FE}" type="slidenum">
              <a:rPr lang="en-US" smtClean="0"/>
              <a:pPr/>
              <a:t>‹#›</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A2F4324-B3E1-3841-838F-F3E104D74069}" type="datetime4">
              <a:rPr lang="nl-NL" smtClean="0"/>
              <a:t>October 29, 2014</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BC8EE785-B6B3-DE4E-9FB4-975404D58205}" type="datetime4">
              <a:rPr lang="nl-NL" smtClean="0"/>
              <a:t>October 29, 2014</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44759D-0EFF-4FB2-9CCE-04E00944F0FE}" type="slidenum">
              <a:rPr lang="en-US" smtClean="0"/>
              <a:pPr/>
              <a:t>‹#›</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A331DCAE-3AA7-274D-85E6-1FDC8FC3BEE6}" type="datetime4">
              <a:rPr lang="nl-NL" smtClean="0"/>
              <a:t>October 29, 2014</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44759D-0EFF-4FB2-9CCE-04E00944F0FE}" type="slidenum">
              <a:rPr lang="en-US" smtClean="0"/>
              <a:pPr/>
              <a:t>‹#›</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0342F5-82B5-4448-8E7A-FFD50ED26FC7}" type="datetime4">
              <a:rPr lang="nl-NL" smtClean="0"/>
              <a:t>October 29, 2014</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44759D-0EFF-4FB2-9CCE-04E00944F0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B6AB9C4F-A17C-A841-BF97-70676C27FC06}" type="datetime4">
              <a:rPr lang="nl-NL" smtClean="0"/>
              <a:t>October 29, 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6DAF2FE3-5558-D148-8394-123F9452B2CD}" type="datetime4">
              <a:rPr lang="nl-NL" smtClean="0"/>
              <a:t>October 29, 2014</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a:t>
            </a:r>
          </a:p>
          <a:p>
            <a:pPr lvl="6"/>
            <a:r>
              <a:rPr lang="en-US" dirty="0" smtClean="0"/>
              <a:t>Seventh</a:t>
            </a:r>
          </a:p>
          <a:p>
            <a:pPr lvl="7"/>
            <a:r>
              <a:rPr lang="en-US" dirty="0" smtClean="0"/>
              <a:t>Eighth</a:t>
            </a:r>
          </a:p>
          <a:p>
            <a:pPr lvl="8"/>
            <a:r>
              <a:rPr lang="en-US" dirty="0" smtClean="0"/>
              <a:t>Ninth </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1FC99F1B-E0FA-3242-BE3E-AE797F198EB7}" type="datetime4">
              <a:rPr lang="nl-NL" smtClean="0"/>
              <a:t>October 29, 2014</a:t>
            </a:fld>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US" dirty="0"/>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5744759D-0EFF-4FB2-9CCE-04E00944F0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Lst>
  <p:hf hdr="0" ftr="0" dt="0"/>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annabosman.e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chart" Target="../charts/char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chart" Target="../charts/char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t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tif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tif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0.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7.emf"/><Relationship Id="rId4" Type="http://schemas.openxmlformats.org/officeDocument/2006/relationships/image" Target="../media/image28.emf"/><Relationship Id="rId5"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2.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33.w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 Id="rId3" Type="http://schemas.openxmlformats.org/officeDocument/2006/relationships/image" Target="../media/image36.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jpeg"/><Relationship Id="rId3" Type="http://schemas.microsoft.com/office/2007/relationships/hdphoto" Target="../media/hdphoto1.wdp"/></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tif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8.jpeg"/><Relationship Id="rId8"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emf"/><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el 1"/>
          <p:cNvSpPr>
            <a:spLocks noGrp="1"/>
          </p:cNvSpPr>
          <p:nvPr>
            <p:ph type="subTitle" idx="1"/>
          </p:nvPr>
        </p:nvSpPr>
        <p:spPr>
          <a:xfrm>
            <a:off x="3482070" y="2900947"/>
            <a:ext cx="5661930" cy="2633579"/>
          </a:xfrm>
        </p:spPr>
        <p:txBody>
          <a:bodyPr>
            <a:normAutofit fontScale="40000" lnSpcReduction="20000"/>
          </a:bodyPr>
          <a:lstStyle/>
          <a:p>
            <a:pPr>
              <a:lnSpc>
                <a:spcPct val="120000"/>
              </a:lnSpc>
            </a:pPr>
            <a:r>
              <a:rPr lang="nl-NL" sz="4500" noProof="0" dirty="0" smtClean="0">
                <a:latin typeface="Calibri"/>
                <a:cs typeface="Calibri"/>
              </a:rPr>
              <a:t>Dr. Maarten L. </a:t>
            </a:r>
            <a:r>
              <a:rPr lang="nl-NL" sz="4500" noProof="0" dirty="0" err="1" smtClean="0">
                <a:latin typeface="Calibri"/>
                <a:cs typeface="Calibri"/>
              </a:rPr>
              <a:t>Wijnants</a:t>
            </a:r>
            <a:endParaRPr lang="nl-NL" sz="4500" noProof="0" dirty="0" smtClean="0">
              <a:latin typeface="Calibri"/>
              <a:cs typeface="Calibri"/>
            </a:endParaRPr>
          </a:p>
          <a:p>
            <a:pPr>
              <a:lnSpc>
                <a:spcPct val="120000"/>
              </a:lnSpc>
            </a:pPr>
            <a:r>
              <a:rPr lang="nl-NL" sz="4500" noProof="0" dirty="0" smtClean="0">
                <a:cs typeface="Calibri"/>
              </a:rPr>
              <a:t>Prof. dr. Anna M.T. </a:t>
            </a:r>
            <a:r>
              <a:rPr lang="nl-NL" sz="4500" noProof="0" dirty="0" smtClean="0">
                <a:cs typeface="Calibri"/>
              </a:rPr>
              <a:t>Bosman </a:t>
            </a:r>
            <a:r>
              <a:rPr lang="nl-NL" sz="4000" noProof="0" dirty="0" smtClean="0">
                <a:cs typeface="Calibri"/>
              </a:rPr>
              <a:t>(</a:t>
            </a:r>
            <a:r>
              <a:rPr lang="nl-NL" sz="4000" noProof="0" dirty="0" err="1" smtClean="0">
                <a:cs typeface="Calibri"/>
                <a:hlinkClick r:id="rId2"/>
              </a:rPr>
              <a:t>www.annabosman.eu</a:t>
            </a:r>
            <a:r>
              <a:rPr lang="nl-NL" sz="4000" noProof="0" dirty="0" smtClean="0">
                <a:cs typeface="Calibri"/>
              </a:rPr>
              <a:t>)</a:t>
            </a:r>
            <a:endParaRPr lang="nl-NL" sz="4000" noProof="0" dirty="0" smtClean="0">
              <a:cs typeface="Calibri"/>
            </a:endParaRPr>
          </a:p>
          <a:p>
            <a:pPr>
              <a:lnSpc>
                <a:spcPct val="120000"/>
              </a:lnSpc>
            </a:pPr>
            <a:endParaRPr lang="nl-NL" sz="4500" noProof="0" dirty="0" smtClean="0">
              <a:cs typeface="Calibri"/>
            </a:endParaRPr>
          </a:p>
          <a:p>
            <a:pPr>
              <a:lnSpc>
                <a:spcPct val="120000"/>
              </a:lnSpc>
            </a:pPr>
            <a:r>
              <a:rPr lang="nl-NL" sz="4500" dirty="0" err="1">
                <a:cs typeface="Calibri"/>
              </a:rPr>
              <a:t>Department</a:t>
            </a:r>
            <a:r>
              <a:rPr lang="nl-NL" sz="4500" dirty="0">
                <a:cs typeface="Calibri"/>
              </a:rPr>
              <a:t> of Special </a:t>
            </a:r>
            <a:r>
              <a:rPr lang="nl-NL" sz="4500" dirty="0" err="1">
                <a:cs typeface="Calibri"/>
              </a:rPr>
              <a:t>Education</a:t>
            </a:r>
            <a:endParaRPr lang="nl-NL" sz="4500" dirty="0">
              <a:cs typeface="Calibri"/>
            </a:endParaRPr>
          </a:p>
          <a:p>
            <a:pPr>
              <a:lnSpc>
                <a:spcPct val="120000"/>
              </a:lnSpc>
            </a:pPr>
            <a:r>
              <a:rPr lang="nl-NL" sz="4500" dirty="0" err="1" smtClean="0">
                <a:cs typeface="Calibri"/>
              </a:rPr>
              <a:t>Behavioural</a:t>
            </a:r>
            <a:r>
              <a:rPr lang="nl-NL" sz="4500" dirty="0" smtClean="0">
                <a:cs typeface="Calibri"/>
              </a:rPr>
              <a:t> </a:t>
            </a:r>
            <a:r>
              <a:rPr lang="nl-NL" sz="4500" dirty="0" err="1" smtClean="0">
                <a:cs typeface="Calibri"/>
              </a:rPr>
              <a:t>Science</a:t>
            </a:r>
            <a:r>
              <a:rPr lang="nl-NL" sz="4500" dirty="0" smtClean="0">
                <a:cs typeface="Calibri"/>
              </a:rPr>
              <a:t> </a:t>
            </a:r>
            <a:r>
              <a:rPr lang="nl-NL" sz="4500" dirty="0" err="1" smtClean="0">
                <a:cs typeface="Calibri"/>
              </a:rPr>
              <a:t>Institute</a:t>
            </a:r>
            <a:endParaRPr lang="nl-NL" sz="4500" dirty="0" smtClean="0">
              <a:cs typeface="Calibri"/>
            </a:endParaRPr>
          </a:p>
          <a:p>
            <a:pPr>
              <a:lnSpc>
                <a:spcPct val="120000"/>
              </a:lnSpc>
            </a:pPr>
            <a:r>
              <a:rPr lang="nl-NL" sz="4500" dirty="0" smtClean="0">
                <a:cs typeface="Calibri"/>
              </a:rPr>
              <a:t>Radboud </a:t>
            </a:r>
            <a:r>
              <a:rPr lang="nl-NL" sz="4500" dirty="0">
                <a:cs typeface="Calibri"/>
              </a:rPr>
              <a:t>University </a:t>
            </a:r>
            <a:r>
              <a:rPr lang="nl-NL" sz="4500" dirty="0" smtClean="0">
                <a:cs typeface="Calibri"/>
              </a:rPr>
              <a:t>Nijmegen</a:t>
            </a:r>
          </a:p>
          <a:p>
            <a:pPr>
              <a:lnSpc>
                <a:spcPct val="120000"/>
              </a:lnSpc>
            </a:pPr>
            <a:r>
              <a:rPr lang="nl-NL" sz="4500" dirty="0" smtClean="0">
                <a:cs typeface="Calibri"/>
              </a:rPr>
              <a:t>The Netherlands</a:t>
            </a:r>
            <a:endParaRPr lang="nl-NL" sz="4500" dirty="0">
              <a:cs typeface="Calibri"/>
            </a:endParaRPr>
          </a:p>
          <a:p>
            <a:pPr>
              <a:lnSpc>
                <a:spcPct val="120000"/>
              </a:lnSpc>
            </a:pPr>
            <a:endParaRPr lang="nl-NL" sz="4500" noProof="0" dirty="0" smtClean="0">
              <a:cs typeface="Calibri"/>
            </a:endParaRPr>
          </a:p>
          <a:p>
            <a:endParaRPr lang="nl-NL" noProof="0" dirty="0" smtClean="0"/>
          </a:p>
          <a:p>
            <a:endParaRPr lang="nl-NL" noProof="0" dirty="0" smtClean="0"/>
          </a:p>
          <a:p>
            <a:endParaRPr lang="nl-NL" noProof="0" dirty="0"/>
          </a:p>
        </p:txBody>
      </p:sp>
      <p:sp>
        <p:nvSpPr>
          <p:cNvPr id="3" name="Titel 2"/>
          <p:cNvSpPr>
            <a:spLocks noGrp="1"/>
          </p:cNvSpPr>
          <p:nvPr>
            <p:ph type="title"/>
          </p:nvPr>
        </p:nvSpPr>
        <p:spPr>
          <a:xfrm>
            <a:off x="3482070" y="718143"/>
            <a:ext cx="5543703" cy="1582627"/>
          </a:xfrm>
        </p:spPr>
        <p:txBody>
          <a:bodyPr>
            <a:noAutofit/>
          </a:bodyPr>
          <a:lstStyle/>
          <a:p>
            <a:r>
              <a:rPr lang="nl-NL" sz="3200" b="1" cap="none" noProof="0" dirty="0" smtClean="0">
                <a:solidFill>
                  <a:srgbClr val="660066"/>
                </a:solidFill>
              </a:rPr>
              <a:t>Reading </a:t>
            </a:r>
            <a:r>
              <a:rPr lang="nl-NL" sz="3200" b="1" cap="none" noProof="0" dirty="0" err="1" smtClean="0">
                <a:solidFill>
                  <a:srgbClr val="660066"/>
                </a:solidFill>
              </a:rPr>
              <a:t>and</a:t>
            </a:r>
            <a:r>
              <a:rPr lang="nl-NL" sz="3200" b="1" cap="none" noProof="0" dirty="0" smtClean="0">
                <a:solidFill>
                  <a:srgbClr val="660066"/>
                </a:solidFill>
              </a:rPr>
              <a:t> </a:t>
            </a:r>
            <a:r>
              <a:rPr lang="nl-NL" sz="3200" b="1" cap="none" noProof="0" dirty="0" err="1" smtClean="0">
                <a:solidFill>
                  <a:srgbClr val="660066"/>
                </a:solidFill>
              </a:rPr>
              <a:t>Dyslexia</a:t>
            </a:r>
            <a:r>
              <a:rPr lang="nl-NL" sz="3200" b="1" cap="none" noProof="0" dirty="0" smtClean="0">
                <a:solidFill>
                  <a:srgbClr val="660066"/>
                </a:solidFill>
              </a:rPr>
              <a:t>: </a:t>
            </a:r>
            <a:br>
              <a:rPr lang="nl-NL" sz="3200" b="1" cap="none" noProof="0" dirty="0" smtClean="0">
                <a:solidFill>
                  <a:srgbClr val="660066"/>
                </a:solidFill>
              </a:rPr>
            </a:br>
            <a:r>
              <a:rPr lang="nl-NL" sz="3200" b="1" cap="none" noProof="0" dirty="0" smtClean="0">
                <a:solidFill>
                  <a:srgbClr val="660066"/>
                </a:solidFill>
              </a:rPr>
              <a:t>A complex </a:t>
            </a:r>
            <a:r>
              <a:rPr lang="nl-NL" sz="3200" b="1" cap="none" noProof="0" dirty="0" err="1" smtClean="0">
                <a:solidFill>
                  <a:srgbClr val="660066"/>
                </a:solidFill>
              </a:rPr>
              <a:t>system’s</a:t>
            </a:r>
            <a:r>
              <a:rPr lang="nl-NL" sz="3200" b="1" cap="none" noProof="0" dirty="0" smtClean="0">
                <a:solidFill>
                  <a:srgbClr val="660066"/>
                </a:solidFill>
              </a:rPr>
              <a:t> approach</a:t>
            </a:r>
            <a:br>
              <a:rPr lang="nl-NL" sz="3200" b="1" cap="none" noProof="0" dirty="0" smtClean="0">
                <a:solidFill>
                  <a:srgbClr val="660066"/>
                </a:solidFill>
              </a:rPr>
            </a:br>
            <a:endParaRPr lang="nl-NL" sz="3200" b="1" cap="none" noProof="0" dirty="0">
              <a:solidFill>
                <a:srgbClr val="660066"/>
              </a:solidFill>
            </a:endParaRPr>
          </a:p>
        </p:txBody>
      </p:sp>
      <p:sp>
        <p:nvSpPr>
          <p:cNvPr id="5" name="Tekstvak 4"/>
          <p:cNvSpPr txBox="1"/>
          <p:nvPr/>
        </p:nvSpPr>
        <p:spPr>
          <a:xfrm>
            <a:off x="4234942" y="5911949"/>
            <a:ext cx="4544834" cy="646331"/>
          </a:xfrm>
          <a:prstGeom prst="rect">
            <a:avLst/>
          </a:prstGeom>
          <a:noFill/>
        </p:spPr>
        <p:txBody>
          <a:bodyPr wrap="none" rtlCol="0">
            <a:spAutoFit/>
          </a:bodyPr>
          <a:lstStyle/>
          <a:p>
            <a:pPr algn="ctr"/>
            <a:r>
              <a:rPr lang="en-GB" dirty="0" smtClean="0"/>
              <a:t>Department of Humanities and Social Sciences</a:t>
            </a:r>
          </a:p>
          <a:p>
            <a:r>
              <a:rPr lang="en-GB" dirty="0" smtClean="0"/>
              <a:t>IIT, Bombay, October 29 2014</a:t>
            </a:r>
            <a:endParaRPr lang="en-GB" dirty="0"/>
          </a:p>
        </p:txBody>
      </p:sp>
    </p:spTree>
    <p:extLst>
      <p:ext uri="{BB962C8B-B14F-4D97-AF65-F5344CB8AC3E}">
        <p14:creationId xmlns:p14="http://schemas.microsoft.com/office/powerpoint/2010/main" val="307088572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5"/>
          <p:cNvSpPr>
            <a:spLocks noGrp="1"/>
          </p:cNvSpPr>
          <p:nvPr>
            <p:ph type="title"/>
          </p:nvPr>
        </p:nvSpPr>
        <p:spPr/>
        <p:txBody>
          <a:bodyPr/>
          <a:lstStyle/>
          <a:p>
            <a:pPr eaLnBrk="1" hangingPunct="1"/>
            <a:r>
              <a:rPr lang="en-GB" sz="4000" b="1" dirty="0" smtClean="0">
                <a:solidFill>
                  <a:srgbClr val="660066"/>
                </a:solidFill>
                <a:ea typeface="ＭＳ Ｐゴシック" pitchFamily="-109" charset="-128"/>
                <a:cs typeface="ＭＳ Ｐゴシック" pitchFamily="-109" charset="-128"/>
              </a:rPr>
              <a:t>Additive perspective on cognition</a:t>
            </a:r>
          </a:p>
        </p:txBody>
      </p:sp>
      <p:sp>
        <p:nvSpPr>
          <p:cNvPr id="2" name="Rechthoek 1"/>
          <p:cNvSpPr/>
          <p:nvPr/>
        </p:nvSpPr>
        <p:spPr>
          <a:xfrm>
            <a:off x="251520" y="2492896"/>
            <a:ext cx="1440160" cy="1512168"/>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4400" dirty="0" smtClean="0">
                <a:ln w="10160">
                  <a:solidFill>
                    <a:schemeClr val="accent1"/>
                  </a:solidFill>
                  <a:prstDash val="solid"/>
                </a:ln>
                <a:solidFill>
                  <a:srgbClr val="FFFFFF"/>
                </a:solidFill>
                <a:effectLst>
                  <a:outerShdw blurRad="38100" dist="32000" dir="5400000" algn="tl">
                    <a:srgbClr val="000000">
                      <a:alpha val="30000"/>
                    </a:srgbClr>
                  </a:outerShdw>
                </a:effectLst>
              </a:rPr>
              <a:t>A</a:t>
            </a:r>
            <a:endParaRPr lang="nl-NL" sz="440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5" name="Rechthoek 4"/>
          <p:cNvSpPr/>
          <p:nvPr/>
        </p:nvSpPr>
        <p:spPr>
          <a:xfrm>
            <a:off x="2483768" y="2492896"/>
            <a:ext cx="1440160" cy="1512168"/>
          </a:xfrm>
          <a:prstGeom prst="rect">
            <a:avLst/>
          </a:prstGeom>
          <a:solidFill>
            <a:schemeClr val="tx2">
              <a:lumMod val="60000"/>
              <a:lumOff val="40000"/>
            </a:schemeClr>
          </a:solidFill>
          <a:ln>
            <a:solidFill>
              <a:srgbClr val="4F81BD"/>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4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B</a:t>
            </a:r>
            <a:endParaRPr lang="nl-NL"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6" name="Rechthoek 5"/>
          <p:cNvSpPr/>
          <p:nvPr/>
        </p:nvSpPr>
        <p:spPr>
          <a:xfrm>
            <a:off x="4860032" y="2492896"/>
            <a:ext cx="1440160" cy="1512168"/>
          </a:xfrm>
          <a:prstGeom prst="rect">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a:t>
            </a:r>
            <a:endParaRPr lang="nl-NL" sz="4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cxnSp>
        <p:nvCxnSpPr>
          <p:cNvPr id="4" name="Rechte verbindingslijn met pijl 3"/>
          <p:cNvCxnSpPr/>
          <p:nvPr/>
        </p:nvCxnSpPr>
        <p:spPr>
          <a:xfrm>
            <a:off x="1763688" y="3284984"/>
            <a:ext cx="720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Rechte verbindingslijn met pijl 12"/>
          <p:cNvCxnSpPr>
            <a:stCxn id="5" idx="3"/>
          </p:cNvCxnSpPr>
          <p:nvPr/>
        </p:nvCxnSpPr>
        <p:spPr>
          <a:xfrm>
            <a:off x="3923928" y="3248980"/>
            <a:ext cx="93610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kstvak 13"/>
          <p:cNvSpPr txBox="1"/>
          <p:nvPr/>
        </p:nvSpPr>
        <p:spPr>
          <a:xfrm>
            <a:off x="6304761" y="2852936"/>
            <a:ext cx="2686402" cy="646331"/>
          </a:xfrm>
          <a:prstGeom prst="rect">
            <a:avLst/>
          </a:prstGeom>
          <a:noFill/>
        </p:spPr>
        <p:txBody>
          <a:bodyPr wrap="none" rtlCol="0">
            <a:spAutoFit/>
          </a:bodyPr>
          <a:lstStyle/>
          <a:p>
            <a:r>
              <a:rPr lang="nl-NL" sz="3600" b="1" dirty="0" smtClean="0">
                <a:solidFill>
                  <a:srgbClr val="48231E"/>
                </a:solidFill>
              </a:rPr>
              <a:t>  = </a:t>
            </a:r>
            <a:r>
              <a:rPr lang="nl-NL" sz="3600" b="1" dirty="0" err="1" smtClean="0">
                <a:solidFill>
                  <a:srgbClr val="48231E"/>
                </a:solidFill>
              </a:rPr>
              <a:t>Behaviour</a:t>
            </a:r>
            <a:r>
              <a:rPr lang="nl-NL" sz="3600" b="1" dirty="0" smtClean="0">
                <a:solidFill>
                  <a:srgbClr val="48231E"/>
                </a:solidFill>
              </a:rPr>
              <a:t> </a:t>
            </a:r>
          </a:p>
        </p:txBody>
      </p:sp>
      <p:sp>
        <p:nvSpPr>
          <p:cNvPr id="16" name="Tekstvak 15"/>
          <p:cNvSpPr txBox="1"/>
          <p:nvPr/>
        </p:nvSpPr>
        <p:spPr>
          <a:xfrm>
            <a:off x="1691680" y="3356992"/>
            <a:ext cx="700251" cy="707886"/>
          </a:xfrm>
          <a:prstGeom prst="rect">
            <a:avLst/>
          </a:prstGeom>
          <a:noFill/>
        </p:spPr>
        <p:txBody>
          <a:bodyPr wrap="square" rtlCol="0">
            <a:spAutoFit/>
          </a:bodyPr>
          <a:lstStyle/>
          <a:p>
            <a:r>
              <a:rPr lang="nl-NL" sz="4000" dirty="0" smtClean="0"/>
              <a:t> +</a:t>
            </a:r>
            <a:endParaRPr lang="nl-NL" sz="4000" dirty="0"/>
          </a:p>
        </p:txBody>
      </p:sp>
      <p:sp>
        <p:nvSpPr>
          <p:cNvPr id="19" name="Tekstvak 18"/>
          <p:cNvSpPr txBox="1"/>
          <p:nvPr/>
        </p:nvSpPr>
        <p:spPr>
          <a:xfrm>
            <a:off x="3923928" y="3356992"/>
            <a:ext cx="864096" cy="707886"/>
          </a:xfrm>
          <a:prstGeom prst="rect">
            <a:avLst/>
          </a:prstGeom>
          <a:noFill/>
        </p:spPr>
        <p:txBody>
          <a:bodyPr wrap="square" rtlCol="0">
            <a:spAutoFit/>
          </a:bodyPr>
          <a:lstStyle/>
          <a:p>
            <a:r>
              <a:rPr lang="nl-NL" sz="4000" dirty="0" smtClean="0"/>
              <a:t> +</a:t>
            </a:r>
            <a:endParaRPr lang="nl-NL" sz="4000" dirty="0"/>
          </a:p>
        </p:txBody>
      </p:sp>
      <p:sp>
        <p:nvSpPr>
          <p:cNvPr id="3" name="Slide Number Placeholder 2"/>
          <p:cNvSpPr>
            <a:spLocks noGrp="1"/>
          </p:cNvSpPr>
          <p:nvPr>
            <p:ph type="sldNum" sz="quarter" idx="12"/>
          </p:nvPr>
        </p:nvSpPr>
        <p:spPr/>
        <p:txBody>
          <a:bodyPr>
            <a:normAutofit fontScale="92500" lnSpcReduction="20000"/>
          </a:bodyPr>
          <a:lstStyle/>
          <a:p>
            <a:fld id="{5744759D-0EFF-4FB2-9CCE-04E00944F0FE}" type="slidenum">
              <a:rPr lang="en-US" smtClean="0"/>
              <a:pPr/>
              <a:t>10</a:t>
            </a:fld>
            <a:endParaRPr lang="en-US"/>
          </a:p>
        </p:txBody>
      </p:sp>
    </p:spTree>
    <p:extLst>
      <p:ext uri="{BB962C8B-B14F-4D97-AF65-F5344CB8AC3E}">
        <p14:creationId xmlns:p14="http://schemas.microsoft.com/office/powerpoint/2010/main" val="259474283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5"/>
          <p:cNvSpPr>
            <a:spLocks noGrp="1"/>
          </p:cNvSpPr>
          <p:nvPr>
            <p:ph type="title"/>
          </p:nvPr>
        </p:nvSpPr>
        <p:spPr>
          <a:xfrm>
            <a:off x="457200" y="441158"/>
            <a:ext cx="8458200" cy="922421"/>
          </a:xfrm>
        </p:spPr>
        <p:txBody>
          <a:bodyPr>
            <a:normAutofit/>
          </a:bodyPr>
          <a:lstStyle/>
          <a:p>
            <a:pPr eaLnBrk="1" hangingPunct="1"/>
            <a:r>
              <a:rPr lang="en-GB" sz="4000" b="1" dirty="0" smtClean="0">
                <a:solidFill>
                  <a:srgbClr val="660066"/>
                </a:solidFill>
                <a:ea typeface="ＭＳ Ｐゴシック" pitchFamily="-109" charset="-128"/>
                <a:cs typeface="ＭＳ Ｐゴシック" pitchFamily="-109" charset="-128"/>
              </a:rPr>
              <a:t>Interaction </a:t>
            </a:r>
            <a:r>
              <a:rPr lang="en-GB" sz="4000" b="1" dirty="0" smtClean="0">
                <a:solidFill>
                  <a:srgbClr val="660066"/>
                </a:solidFill>
                <a:ea typeface="ＭＳ Ｐゴシック" pitchFamily="-109" charset="-128"/>
                <a:cs typeface="ＭＳ Ｐゴシック" pitchFamily="-109" charset="-128"/>
              </a:rPr>
              <a:t>dominant perspective</a:t>
            </a:r>
            <a:endParaRPr lang="en-GB" sz="4000" b="1" dirty="0" smtClean="0">
              <a:solidFill>
                <a:srgbClr val="660066"/>
              </a:solidFill>
              <a:ea typeface="ＭＳ Ｐゴシック" pitchFamily="-109" charset="-128"/>
              <a:cs typeface="ＭＳ Ｐゴシック" pitchFamily="-109" charset="-128"/>
            </a:endParaRPr>
          </a:p>
        </p:txBody>
      </p:sp>
      <p:pic>
        <p:nvPicPr>
          <p:cNvPr id="2" name="Tijdelijke aanduiding voor inhoud 1" descr="Systeem op x tijdschalen.tiff"/>
          <p:cNvPicPr>
            <a:picLocks noGrp="1" noChangeAspect="1"/>
          </p:cNvPicPr>
          <p:nvPr>
            <p:ph idx="4294967295"/>
          </p:nvPr>
        </p:nvPicPr>
        <p:blipFill>
          <a:blip r:embed="rId2">
            <a:extLst>
              <a:ext uri="{28A0092B-C50C-407E-A947-70E740481C1C}">
                <a14:useLocalDpi xmlns:a14="http://schemas.microsoft.com/office/drawing/2010/main" val="0"/>
              </a:ext>
            </a:extLst>
          </a:blip>
          <a:srcRect t="11063" b="11063"/>
          <a:stretch>
            <a:fillRect/>
          </a:stretch>
        </p:blipFill>
        <p:spPr>
          <a:xfrm>
            <a:off x="620946" y="2227291"/>
            <a:ext cx="7488832" cy="3276600"/>
          </a:xfrm>
          <a:prstGeom prst="rect">
            <a:avLst/>
          </a:prstGeom>
        </p:spPr>
      </p:pic>
      <p:sp>
        <p:nvSpPr>
          <p:cNvPr id="3" name="Tekstvak 2"/>
          <p:cNvSpPr txBox="1"/>
          <p:nvPr/>
        </p:nvSpPr>
        <p:spPr>
          <a:xfrm>
            <a:off x="7691404" y="3573016"/>
            <a:ext cx="2088232" cy="369332"/>
          </a:xfrm>
          <a:prstGeom prst="rect">
            <a:avLst/>
          </a:prstGeom>
          <a:noFill/>
        </p:spPr>
        <p:txBody>
          <a:bodyPr wrap="square" rtlCol="0">
            <a:spAutoFit/>
          </a:bodyPr>
          <a:lstStyle/>
          <a:p>
            <a:r>
              <a:rPr lang="nl-NL" b="1" dirty="0" smtClean="0">
                <a:solidFill>
                  <a:srgbClr val="48231E"/>
                </a:solidFill>
              </a:rPr>
              <a:t>= </a:t>
            </a:r>
            <a:r>
              <a:rPr lang="nl-NL" b="1" dirty="0" err="1" smtClean="0">
                <a:solidFill>
                  <a:srgbClr val="48231E"/>
                </a:solidFill>
              </a:rPr>
              <a:t>Behaviour</a:t>
            </a:r>
            <a:endParaRPr lang="nl-NL" b="1" dirty="0">
              <a:solidFill>
                <a:srgbClr val="48231E"/>
              </a:solidFill>
            </a:endParaRPr>
          </a:p>
        </p:txBody>
      </p:sp>
      <p:sp>
        <p:nvSpPr>
          <p:cNvPr id="4" name="Slide Number Placeholder 3"/>
          <p:cNvSpPr>
            <a:spLocks noGrp="1"/>
          </p:cNvSpPr>
          <p:nvPr>
            <p:ph type="sldNum" sz="quarter" idx="12"/>
          </p:nvPr>
        </p:nvSpPr>
        <p:spPr/>
        <p:txBody>
          <a:bodyPr>
            <a:normAutofit fontScale="92500" lnSpcReduction="20000"/>
          </a:bodyPr>
          <a:lstStyle/>
          <a:p>
            <a:fld id="{5744759D-0EFF-4FB2-9CCE-04E00944F0FE}" type="slidenum">
              <a:rPr lang="en-US" smtClean="0"/>
              <a:pPr/>
              <a:t>11</a:t>
            </a:fld>
            <a:endParaRPr lang="en-US"/>
          </a:p>
        </p:txBody>
      </p:sp>
    </p:spTree>
    <p:extLst>
      <p:ext uri="{BB962C8B-B14F-4D97-AF65-F5344CB8AC3E}">
        <p14:creationId xmlns:p14="http://schemas.microsoft.com/office/powerpoint/2010/main" val="249200196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12</a:t>
            </a:fld>
            <a:endParaRPr lang="en-US"/>
          </a:p>
        </p:txBody>
      </p:sp>
      <p:sp>
        <p:nvSpPr>
          <p:cNvPr id="4" name="Content Placeholder 3"/>
          <p:cNvSpPr>
            <a:spLocks noGrp="1"/>
          </p:cNvSpPr>
          <p:nvPr>
            <p:ph sz="quarter" idx="13"/>
          </p:nvPr>
        </p:nvSpPr>
        <p:spPr>
          <a:xfrm>
            <a:off x="422948" y="2338715"/>
            <a:ext cx="8595360" cy="1227917"/>
          </a:xfrm>
        </p:spPr>
        <p:txBody>
          <a:bodyPr>
            <a:normAutofit/>
          </a:bodyPr>
          <a:lstStyle/>
          <a:p>
            <a:pPr marL="0" indent="0" algn="ctr">
              <a:buNone/>
            </a:pPr>
            <a:r>
              <a:rPr lang="en-US" sz="4400" b="1" dirty="0"/>
              <a:t>Diagnosing dyslexia</a:t>
            </a:r>
          </a:p>
        </p:txBody>
      </p:sp>
    </p:spTree>
    <p:extLst>
      <p:ext uri="{BB962C8B-B14F-4D97-AF65-F5344CB8AC3E}">
        <p14:creationId xmlns:p14="http://schemas.microsoft.com/office/powerpoint/2010/main" val="357224801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p:cNvSpPr>
            <a:spLocks noGrp="1"/>
          </p:cNvSpPr>
          <p:nvPr>
            <p:ph type="title"/>
          </p:nvPr>
        </p:nvSpPr>
        <p:spPr>
          <a:xfrm>
            <a:off x="457200" y="533400"/>
            <a:ext cx="8229600" cy="1143000"/>
          </a:xfrm>
        </p:spPr>
        <p:txBody>
          <a:bodyPr>
            <a:normAutofit/>
          </a:bodyPr>
          <a:lstStyle/>
          <a:p>
            <a:pPr eaLnBrk="1" hangingPunct="1"/>
            <a:r>
              <a:rPr lang="en-GB" sz="4000" b="1" dirty="0" smtClean="0">
                <a:solidFill>
                  <a:srgbClr val="660066"/>
                </a:solidFill>
                <a:ea typeface="ＭＳ Ｐゴシック" pitchFamily="-109" charset="-128"/>
                <a:cs typeface="ＭＳ Ｐゴシック" pitchFamily="-109" charset="-128"/>
              </a:rPr>
              <a:t>Definition of Dyslexia (SDN, 2008)</a:t>
            </a:r>
          </a:p>
        </p:txBody>
      </p:sp>
      <p:sp>
        <p:nvSpPr>
          <p:cNvPr id="19459" name="Tijdelijke aanduiding voor inhoud 2"/>
          <p:cNvSpPr>
            <a:spLocks noGrp="1"/>
          </p:cNvSpPr>
          <p:nvPr>
            <p:ph idx="4294967295"/>
          </p:nvPr>
        </p:nvSpPr>
        <p:spPr>
          <a:xfrm>
            <a:off x="457200" y="2667000"/>
            <a:ext cx="8229600" cy="2490192"/>
          </a:xfrm>
          <a:prstGeom prst="rect">
            <a:avLst/>
          </a:prstGeom>
        </p:spPr>
        <p:txBody>
          <a:bodyPr>
            <a:normAutofit lnSpcReduction="10000"/>
          </a:bodyPr>
          <a:lstStyle/>
          <a:p>
            <a:pPr eaLnBrk="1" hangingPunct="1">
              <a:spcAft>
                <a:spcPts val="1800"/>
              </a:spcAft>
              <a:buFont typeface="Arial" pitchFamily="-109" charset="0"/>
              <a:buNone/>
            </a:pPr>
            <a:r>
              <a:rPr lang="nl-NL" i="1" dirty="0">
                <a:ea typeface="ＭＳ Ｐゴシック" pitchFamily="-109" charset="-128"/>
                <a:cs typeface="ＭＳ Ｐゴシック" pitchFamily="-109" charset="-128"/>
              </a:rPr>
              <a:t>	</a:t>
            </a:r>
            <a:r>
              <a:rPr lang="en-GB" sz="3600" dirty="0" smtClean="0">
                <a:ea typeface="ＭＳ Ｐゴシック" pitchFamily="-109" charset="-128"/>
                <a:cs typeface="ＭＳ Ｐゴシック" pitchFamily="-109" charset="-128"/>
              </a:rPr>
              <a:t>A disability characterised by a persistent problem with the acquisition and/or application of reading and spelling at the word level</a:t>
            </a:r>
          </a:p>
          <a:p>
            <a:pPr eaLnBrk="1" hangingPunct="1">
              <a:spcAft>
                <a:spcPts val="1800"/>
              </a:spcAft>
              <a:buFont typeface="Arial" pitchFamily="-109" charset="0"/>
              <a:buNone/>
            </a:pPr>
            <a:endParaRPr lang="nl-NL" dirty="0" smtClean="0">
              <a:solidFill>
                <a:srgbClr val="000090"/>
              </a:solidFill>
              <a:ea typeface="ＭＳ Ｐゴシック" pitchFamily="-109" charset="-128"/>
              <a:cs typeface="ＭＳ Ｐゴシック" pitchFamily="-109" charset="-128"/>
            </a:endParaRPr>
          </a:p>
          <a:p>
            <a:pPr eaLnBrk="1" hangingPunct="1">
              <a:spcAft>
                <a:spcPts val="1800"/>
              </a:spcAft>
              <a:buFont typeface="Arial" pitchFamily="-109" charset="0"/>
              <a:buNone/>
            </a:pPr>
            <a:endParaRPr lang="nl-NL" dirty="0">
              <a:solidFill>
                <a:srgbClr val="000090"/>
              </a:solidFill>
              <a:ea typeface="ＭＳ Ｐゴシック" pitchFamily="-109" charset="-128"/>
              <a:cs typeface="ＭＳ Ｐゴシック" pitchFamily="-109" charset="-128"/>
            </a:endParaRPr>
          </a:p>
          <a:p>
            <a:pPr eaLnBrk="1" hangingPunct="1">
              <a:spcAft>
                <a:spcPts val="1800"/>
              </a:spcAft>
              <a:buFont typeface="Arial" pitchFamily="-109" charset="0"/>
              <a:buNone/>
            </a:pPr>
            <a:endParaRPr lang="en-GB" dirty="0">
              <a:solidFill>
                <a:srgbClr val="000090"/>
              </a:solidFill>
              <a:ea typeface="ＭＳ Ｐゴシック" pitchFamily="-109" charset="-128"/>
              <a:cs typeface="ＭＳ Ｐゴシック" pitchFamily="-109" charset="-128"/>
            </a:endParaRPr>
          </a:p>
        </p:txBody>
      </p:sp>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13</a:t>
            </a:fld>
            <a:endParaRPr lang="en-US"/>
          </a:p>
        </p:txBody>
      </p:sp>
    </p:spTree>
    <p:extLst>
      <p:ext uri="{BB962C8B-B14F-4D97-AF65-F5344CB8AC3E}">
        <p14:creationId xmlns:p14="http://schemas.microsoft.com/office/powerpoint/2010/main" val="198168438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5"/>
          <p:cNvSpPr>
            <a:spLocks noGrp="1"/>
          </p:cNvSpPr>
          <p:nvPr>
            <p:ph type="title"/>
          </p:nvPr>
        </p:nvSpPr>
        <p:spPr>
          <a:xfrm>
            <a:off x="457200" y="437760"/>
            <a:ext cx="8458200" cy="1143000"/>
          </a:xfrm>
        </p:spPr>
        <p:txBody>
          <a:bodyPr>
            <a:normAutofit/>
          </a:bodyPr>
          <a:lstStyle/>
          <a:p>
            <a:pPr eaLnBrk="1" hangingPunct="1"/>
            <a:r>
              <a:rPr lang="en-GB" sz="4800" b="1" dirty="0" smtClean="0">
                <a:solidFill>
                  <a:srgbClr val="660066"/>
                </a:solidFill>
                <a:ea typeface="ＭＳ Ｐゴシック" pitchFamily="-109" charset="-128"/>
                <a:cs typeface="ＭＳ Ｐゴシック" pitchFamily="-109" charset="-128"/>
              </a:rPr>
              <a:t>Diagnosis</a:t>
            </a:r>
          </a:p>
        </p:txBody>
      </p:sp>
      <p:sp>
        <p:nvSpPr>
          <p:cNvPr id="20483" name="Tijdelijke aanduiding voor inhoud 6"/>
          <p:cNvSpPr>
            <a:spLocks noGrp="1"/>
          </p:cNvSpPr>
          <p:nvPr>
            <p:ph idx="4294967295"/>
          </p:nvPr>
        </p:nvSpPr>
        <p:spPr>
          <a:xfrm>
            <a:off x="457200" y="2514600"/>
            <a:ext cx="8229600" cy="3276600"/>
          </a:xfrm>
          <a:prstGeom prst="rect">
            <a:avLst/>
          </a:prstGeom>
        </p:spPr>
        <p:txBody>
          <a:bodyPr/>
          <a:lstStyle/>
          <a:p>
            <a:pPr marL="514350" indent="-514350" eaLnBrk="1" hangingPunct="1">
              <a:buFont typeface="Arial" pitchFamily="-109" charset="0"/>
              <a:buNone/>
            </a:pPr>
            <a:r>
              <a:rPr lang="nl-NL" sz="2800" b="1" dirty="0">
                <a:solidFill>
                  <a:srgbClr val="000090"/>
                </a:solidFill>
                <a:ea typeface="ＭＳ Ｐゴシック" pitchFamily="-109" charset="-128"/>
                <a:cs typeface="ＭＳ Ｐゴシック" pitchFamily="-109" charset="-128"/>
              </a:rPr>
              <a:t>	</a:t>
            </a:r>
            <a:r>
              <a:rPr lang="en-GB" sz="3600" dirty="0" smtClean="0">
                <a:solidFill>
                  <a:srgbClr val="48231E"/>
                </a:solidFill>
                <a:ea typeface="ＭＳ Ｐゴシック" pitchFamily="-109" charset="-128"/>
                <a:cs typeface="ＭＳ Ｐゴシック" pitchFamily="-109" charset="-128"/>
              </a:rPr>
              <a:t>Reading and spelling skills are significantly below that what can be expected from an individual given his or her age and circumstances. </a:t>
            </a:r>
            <a:endParaRPr lang="en-GB" sz="3600" dirty="0">
              <a:solidFill>
                <a:srgbClr val="48231E"/>
              </a:solidFill>
              <a:ea typeface="ＭＳ Ｐゴシック" pitchFamily="-109" charset="-128"/>
              <a:cs typeface="ＭＳ Ｐゴシック" pitchFamily="-109" charset="-128"/>
            </a:endParaRPr>
          </a:p>
        </p:txBody>
      </p:sp>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14</a:t>
            </a:fld>
            <a:endParaRPr lang="en-US"/>
          </a:p>
        </p:txBody>
      </p:sp>
    </p:spTree>
    <p:extLst>
      <p:ext uri="{BB962C8B-B14F-4D97-AF65-F5344CB8AC3E}">
        <p14:creationId xmlns:p14="http://schemas.microsoft.com/office/powerpoint/2010/main" val="112679760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609600"/>
            <a:ext cx="7772400" cy="1143000"/>
          </a:xfrm>
        </p:spPr>
        <p:txBody>
          <a:bodyPr anchor="t"/>
          <a:lstStyle/>
          <a:p>
            <a:pPr eaLnBrk="1" hangingPunct="1"/>
            <a:r>
              <a:rPr lang="en-US" sz="4300" b="1" dirty="0" smtClean="0">
                <a:solidFill>
                  <a:srgbClr val="660066"/>
                </a:solidFill>
                <a:ea typeface="ＭＳ Ｐゴシック" pitchFamily="-109" charset="-128"/>
                <a:cs typeface="ＭＳ Ｐゴシック" pitchFamily="-109" charset="-128"/>
              </a:rPr>
              <a:t>It could have been so nice, if...</a:t>
            </a:r>
          </a:p>
        </p:txBody>
      </p:sp>
      <p:graphicFrame>
        <p:nvGraphicFramePr>
          <p:cNvPr id="6" name="Chart 2"/>
          <p:cNvGraphicFramePr>
            <a:graphicFrameLocks/>
          </p:cNvGraphicFramePr>
          <p:nvPr/>
        </p:nvGraphicFramePr>
        <p:xfrm>
          <a:off x="533400" y="2286000"/>
          <a:ext cx="8089900" cy="3352800"/>
        </p:xfrm>
        <a:graphic>
          <a:graphicData uri="http://schemas.openxmlformats.org/drawingml/2006/chart">
            <c:chart xmlns:c="http://schemas.openxmlformats.org/drawingml/2006/chart" xmlns:r="http://schemas.openxmlformats.org/officeDocument/2006/relationships" r:id="rId3"/>
          </a:graphicData>
        </a:graphic>
      </p:graphicFrame>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15</a:t>
            </a:fld>
            <a:endParaRPr lang="en-US"/>
          </a:p>
        </p:txBody>
      </p:sp>
    </p:spTree>
    <p:extLst>
      <p:ext uri="{BB962C8B-B14F-4D97-AF65-F5344CB8AC3E}">
        <p14:creationId xmlns:p14="http://schemas.microsoft.com/office/powerpoint/2010/main" val="356679362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381000"/>
            <a:ext cx="7772400" cy="1143000"/>
          </a:xfrm>
        </p:spPr>
        <p:txBody>
          <a:bodyPr anchor="t"/>
          <a:lstStyle/>
          <a:p>
            <a:pPr eaLnBrk="1" hangingPunct="1"/>
            <a:r>
              <a:rPr lang="en-US" sz="4800" b="1" dirty="0" smtClean="0">
                <a:solidFill>
                  <a:srgbClr val="660066"/>
                </a:solidFill>
                <a:ea typeface="ＭＳ Ｐゴシック" pitchFamily="-109" charset="-128"/>
                <a:cs typeface="ＭＳ Ｐゴシック" pitchFamily="-109" charset="-128"/>
              </a:rPr>
              <a:t>however, this is reality</a:t>
            </a:r>
          </a:p>
        </p:txBody>
      </p:sp>
      <p:graphicFrame>
        <p:nvGraphicFramePr>
          <p:cNvPr id="7" name="Chart 2"/>
          <p:cNvGraphicFramePr>
            <a:graphicFrameLocks/>
          </p:cNvGraphicFramePr>
          <p:nvPr/>
        </p:nvGraphicFramePr>
        <p:xfrm>
          <a:off x="533400" y="1828800"/>
          <a:ext cx="8089900" cy="3848100"/>
        </p:xfrm>
        <a:graphic>
          <a:graphicData uri="http://schemas.openxmlformats.org/drawingml/2006/chart">
            <c:chart xmlns:c="http://schemas.openxmlformats.org/drawingml/2006/chart" xmlns:r="http://schemas.openxmlformats.org/officeDocument/2006/relationships" r:id="rId3"/>
          </a:graphicData>
        </a:graphic>
      </p:graphicFrame>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16</a:t>
            </a:fld>
            <a:endParaRPr lang="en-US"/>
          </a:p>
        </p:txBody>
      </p:sp>
    </p:spTree>
    <p:extLst>
      <p:ext uri="{BB962C8B-B14F-4D97-AF65-F5344CB8AC3E}">
        <p14:creationId xmlns:p14="http://schemas.microsoft.com/office/powerpoint/2010/main" val="193280454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5"/>
          <p:cNvSpPr>
            <a:spLocks noGrp="1"/>
          </p:cNvSpPr>
          <p:nvPr>
            <p:ph type="title"/>
          </p:nvPr>
        </p:nvSpPr>
        <p:spPr>
          <a:xfrm>
            <a:off x="395536" y="99721"/>
            <a:ext cx="8458200" cy="773273"/>
          </a:xfrm>
        </p:spPr>
        <p:txBody>
          <a:bodyPr/>
          <a:lstStyle/>
          <a:p>
            <a:pPr eaLnBrk="1" hangingPunct="1"/>
            <a:r>
              <a:rPr lang="en-GB" sz="4000" b="1" dirty="0" smtClean="0">
                <a:solidFill>
                  <a:srgbClr val="660066"/>
                </a:solidFill>
                <a:ea typeface="ＭＳ Ｐゴシック" pitchFamily="-109" charset="-128"/>
                <a:cs typeface="ＭＳ Ｐゴシック" pitchFamily="-109" charset="-128"/>
              </a:rPr>
              <a:t>Dyslexia is associated with</a:t>
            </a:r>
          </a:p>
        </p:txBody>
      </p:sp>
      <p:sp>
        <p:nvSpPr>
          <p:cNvPr id="20483" name="Tijdelijke aanduiding voor inhoud 6"/>
          <p:cNvSpPr>
            <a:spLocks noGrp="1"/>
          </p:cNvSpPr>
          <p:nvPr>
            <p:ph idx="4294967295"/>
          </p:nvPr>
        </p:nvSpPr>
        <p:spPr>
          <a:xfrm>
            <a:off x="467544" y="1196752"/>
            <a:ext cx="8229600" cy="5256584"/>
          </a:xfrm>
          <a:prstGeom prst="rect">
            <a:avLst/>
          </a:prstGeom>
        </p:spPr>
        <p:txBody>
          <a:bodyPr>
            <a:normAutofit fontScale="92500" lnSpcReduction="10000"/>
          </a:bodyPr>
          <a:lstStyle/>
          <a:p>
            <a:pPr marL="514350" indent="-514350" eaLnBrk="1" hangingPunct="1">
              <a:buFont typeface="+mj-lt"/>
              <a:buAutoNum type="arabicPeriod"/>
            </a:pPr>
            <a:r>
              <a:rPr lang="en-GB" sz="2400" b="1" dirty="0" smtClean="0">
                <a:solidFill>
                  <a:srgbClr val="48231E"/>
                </a:solidFill>
                <a:ea typeface="ＭＳ Ｐゴシック" pitchFamily="-109" charset="-128"/>
                <a:cs typeface="ＭＳ Ｐゴシック" pitchFamily="-109" charset="-128"/>
              </a:rPr>
              <a:t>Phonological awareness and memory problems </a:t>
            </a:r>
          </a:p>
          <a:p>
            <a:pPr marL="514350" indent="-514350" eaLnBrk="1" hangingPunct="1">
              <a:buFont typeface="+mj-lt"/>
              <a:buAutoNum type="arabicPeriod"/>
            </a:pPr>
            <a:r>
              <a:rPr lang="en-GB" sz="2400" b="1" dirty="0" smtClean="0">
                <a:solidFill>
                  <a:srgbClr val="48231E"/>
                </a:solidFill>
                <a:ea typeface="ＭＳ Ｐゴシック" pitchFamily="-109" charset="-128"/>
                <a:cs typeface="ＭＳ Ｐゴシック" pitchFamily="-109" charset="-128"/>
              </a:rPr>
              <a:t>Orthographic awareness and memory problems </a:t>
            </a:r>
          </a:p>
          <a:p>
            <a:pPr marL="514350" indent="-514350" eaLnBrk="1" hangingPunct="1">
              <a:buFont typeface="+mj-lt"/>
              <a:buAutoNum type="arabicPeriod"/>
            </a:pPr>
            <a:r>
              <a:rPr lang="en-GB" sz="2400" b="1" dirty="0" smtClean="0">
                <a:solidFill>
                  <a:srgbClr val="48231E"/>
                </a:solidFill>
                <a:ea typeface="ＭＳ Ｐゴシック" pitchFamily="-109" charset="-128"/>
                <a:cs typeface="ＭＳ Ｐゴシック" pitchFamily="-109" charset="-128"/>
              </a:rPr>
              <a:t>Visual-perceptual deficit</a:t>
            </a:r>
          </a:p>
          <a:p>
            <a:pPr marL="514350" indent="-514350" eaLnBrk="1" hangingPunct="1">
              <a:buFont typeface="+mj-lt"/>
              <a:buAutoNum type="arabicPeriod"/>
            </a:pPr>
            <a:r>
              <a:rPr lang="en-GB" sz="2400" b="1" dirty="0" err="1" smtClean="0">
                <a:solidFill>
                  <a:srgbClr val="48231E"/>
                </a:solidFill>
                <a:ea typeface="ＭＳ Ｐゴシック" pitchFamily="-109" charset="-128"/>
                <a:cs typeface="ＭＳ Ｐゴシック" pitchFamily="-109" charset="-128"/>
              </a:rPr>
              <a:t>Magnocellular</a:t>
            </a:r>
            <a:r>
              <a:rPr lang="en-GB" sz="2400" b="1" dirty="0" smtClean="0">
                <a:solidFill>
                  <a:srgbClr val="48231E"/>
                </a:solidFill>
                <a:ea typeface="ＭＳ Ｐゴシック" pitchFamily="-109" charset="-128"/>
                <a:cs typeface="ＭＳ Ｐゴシック" pitchFamily="-109" charset="-128"/>
              </a:rPr>
              <a:t> deficit</a:t>
            </a:r>
          </a:p>
          <a:p>
            <a:pPr marL="514350" indent="-514350" eaLnBrk="1" hangingPunct="1">
              <a:buFont typeface="+mj-lt"/>
              <a:buAutoNum type="arabicPeriod"/>
            </a:pPr>
            <a:r>
              <a:rPr lang="en-GB" sz="2400" b="1" dirty="0" smtClean="0">
                <a:solidFill>
                  <a:srgbClr val="48231E"/>
                </a:solidFill>
                <a:ea typeface="ＭＳ Ｐゴシック" pitchFamily="-109" charset="-128"/>
                <a:cs typeface="ＭＳ Ｐゴシック" pitchFamily="-109" charset="-128"/>
              </a:rPr>
              <a:t>Auditory-processing problems</a:t>
            </a:r>
          </a:p>
          <a:p>
            <a:pPr marL="514350" indent="-514350" eaLnBrk="1" hangingPunct="1">
              <a:buFont typeface="+mj-lt"/>
              <a:buAutoNum type="arabicPeriod"/>
            </a:pPr>
            <a:r>
              <a:rPr lang="en-GB" sz="2400" b="1" dirty="0" smtClean="0">
                <a:solidFill>
                  <a:srgbClr val="48231E"/>
                </a:solidFill>
                <a:ea typeface="ＭＳ Ｐゴシック" pitchFamily="-109" charset="-128"/>
                <a:cs typeface="ＭＳ Ｐゴシック" pitchFamily="-109" charset="-128"/>
              </a:rPr>
              <a:t>Rapid-naming colours, numbers, etc…problems</a:t>
            </a:r>
          </a:p>
          <a:p>
            <a:pPr marL="514350" indent="-514350" eaLnBrk="1" hangingPunct="1">
              <a:buFont typeface="+mj-lt"/>
              <a:buAutoNum type="arabicPeriod"/>
            </a:pPr>
            <a:r>
              <a:rPr lang="en-GB" sz="2400" b="1" dirty="0" smtClean="0">
                <a:solidFill>
                  <a:srgbClr val="48231E"/>
                </a:solidFill>
                <a:ea typeface="ＭＳ Ｐゴシック" pitchFamily="-109" charset="-128"/>
                <a:cs typeface="ＭＳ Ｐゴシック" pitchFamily="-109" charset="-128"/>
              </a:rPr>
              <a:t>Attention-deficit problems</a:t>
            </a:r>
          </a:p>
          <a:p>
            <a:pPr marL="514350" indent="-514350" eaLnBrk="1" hangingPunct="1">
              <a:buFont typeface="+mj-lt"/>
              <a:buAutoNum type="arabicPeriod"/>
            </a:pPr>
            <a:r>
              <a:rPr lang="en-GB" sz="2400" b="1" dirty="0" smtClean="0">
                <a:solidFill>
                  <a:srgbClr val="48231E"/>
                </a:solidFill>
                <a:ea typeface="ＭＳ Ｐゴシック" pitchFamily="-109" charset="-128"/>
                <a:cs typeface="ＭＳ Ｐゴシック" pitchFamily="-109" charset="-128"/>
              </a:rPr>
              <a:t>Motor problems</a:t>
            </a:r>
          </a:p>
          <a:p>
            <a:pPr marL="514350" indent="-514350" eaLnBrk="1" hangingPunct="1">
              <a:buFont typeface="+mj-lt"/>
              <a:buAutoNum type="arabicPeriod"/>
            </a:pPr>
            <a:r>
              <a:rPr lang="en-GB" sz="2400" b="1" dirty="0" smtClean="0">
                <a:solidFill>
                  <a:srgbClr val="48231E"/>
                </a:solidFill>
                <a:ea typeface="ＭＳ Ｐゴシック" pitchFamily="-109" charset="-128"/>
                <a:cs typeface="ＭＳ Ｐゴシック" pitchFamily="-109" charset="-128"/>
              </a:rPr>
              <a:t>Language-related problems</a:t>
            </a:r>
          </a:p>
          <a:p>
            <a:pPr marL="514350" indent="-514350" eaLnBrk="1" hangingPunct="1">
              <a:buFont typeface="+mj-lt"/>
              <a:buAutoNum type="arabicPeriod"/>
            </a:pPr>
            <a:r>
              <a:rPr lang="en-GB" sz="2400" b="1" dirty="0" smtClean="0">
                <a:solidFill>
                  <a:srgbClr val="48231E"/>
                </a:solidFill>
                <a:ea typeface="ＭＳ Ｐゴシック" pitchFamily="-109" charset="-128"/>
                <a:cs typeface="ＭＳ Ｐゴシック" pitchFamily="-109" charset="-128"/>
              </a:rPr>
              <a:t>Neurobiological factors</a:t>
            </a:r>
          </a:p>
          <a:p>
            <a:pPr marL="514350" indent="-514350" eaLnBrk="1" hangingPunct="1">
              <a:buFont typeface="+mj-lt"/>
              <a:buAutoNum type="arabicPeriod"/>
            </a:pPr>
            <a:r>
              <a:rPr lang="en-GB" sz="2400" b="1" dirty="0" smtClean="0">
                <a:solidFill>
                  <a:srgbClr val="48231E"/>
                </a:solidFill>
                <a:ea typeface="ＭＳ Ｐゴシック" pitchFamily="-109" charset="-128"/>
                <a:cs typeface="ＭＳ Ｐゴシック" pitchFamily="-109" charset="-128"/>
              </a:rPr>
              <a:t>Environmental problems</a:t>
            </a:r>
          </a:p>
          <a:p>
            <a:pPr marL="514350" indent="-514350" eaLnBrk="1" hangingPunct="1">
              <a:buFont typeface="+mj-lt"/>
              <a:buAutoNum type="arabicPeriod"/>
            </a:pPr>
            <a:r>
              <a:rPr lang="en-GB" sz="2400" b="1" dirty="0" smtClean="0">
                <a:solidFill>
                  <a:srgbClr val="48231E"/>
                </a:solidFill>
                <a:ea typeface="ＭＳ Ｐゴシック" pitchFamily="-109" charset="-128"/>
                <a:cs typeface="ＭＳ Ｐゴシック" pitchFamily="-109" charset="-128"/>
              </a:rPr>
              <a:t>etc……..</a:t>
            </a:r>
          </a:p>
          <a:p>
            <a:pPr marL="514350" indent="-514350" eaLnBrk="1" hangingPunct="1">
              <a:buNone/>
            </a:pPr>
            <a:r>
              <a:rPr lang="en-GB" sz="2800" b="1" dirty="0" smtClean="0">
                <a:solidFill>
                  <a:srgbClr val="000090"/>
                </a:solidFill>
                <a:ea typeface="ＭＳ Ｐゴシック" pitchFamily="-109" charset="-128"/>
                <a:cs typeface="ＭＳ Ｐゴシック" pitchFamily="-109" charset="-128"/>
              </a:rPr>
              <a:t> </a:t>
            </a:r>
          </a:p>
          <a:p>
            <a:pPr marL="514350" indent="-514350" eaLnBrk="1" hangingPunct="1">
              <a:buFont typeface="Arial" pitchFamily="-109" charset="0"/>
              <a:buNone/>
            </a:pPr>
            <a:endParaRPr lang="en-GB" sz="2800" b="1" dirty="0">
              <a:solidFill>
                <a:srgbClr val="000090"/>
              </a:solidFill>
              <a:ea typeface="ＭＳ Ｐゴシック" pitchFamily="-109" charset="-128"/>
              <a:cs typeface="ＭＳ Ｐゴシック" pitchFamily="-109" charset="-128"/>
            </a:endParaRPr>
          </a:p>
        </p:txBody>
      </p:sp>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17</a:t>
            </a:fld>
            <a:endParaRPr lang="en-US"/>
          </a:p>
        </p:txBody>
      </p:sp>
    </p:spTree>
    <p:extLst>
      <p:ext uri="{BB962C8B-B14F-4D97-AF65-F5344CB8AC3E}">
        <p14:creationId xmlns:p14="http://schemas.microsoft.com/office/powerpoint/2010/main" val="324737585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18</a:t>
            </a:fld>
            <a:endParaRPr lang="en-US"/>
          </a:p>
        </p:txBody>
      </p:sp>
      <p:sp>
        <p:nvSpPr>
          <p:cNvPr id="4" name="Content Placeholder 3"/>
          <p:cNvSpPr>
            <a:spLocks noGrp="1"/>
          </p:cNvSpPr>
          <p:nvPr>
            <p:ph sz="quarter" idx="13"/>
          </p:nvPr>
        </p:nvSpPr>
        <p:spPr>
          <a:xfrm>
            <a:off x="272415" y="1823847"/>
            <a:ext cx="8595360" cy="2431794"/>
          </a:xfrm>
        </p:spPr>
        <p:txBody>
          <a:bodyPr>
            <a:normAutofit/>
          </a:bodyPr>
          <a:lstStyle/>
          <a:p>
            <a:pPr marL="0" indent="0" algn="ctr">
              <a:buNone/>
            </a:pPr>
            <a:r>
              <a:rPr lang="en-US" sz="4400" b="1" dirty="0"/>
              <a:t>Response </a:t>
            </a:r>
            <a:r>
              <a:rPr lang="en-US" sz="4400" b="1" dirty="0" smtClean="0"/>
              <a:t>distribution </a:t>
            </a:r>
          </a:p>
          <a:p>
            <a:pPr marL="0" indent="0" algn="ctr">
              <a:buNone/>
            </a:pPr>
            <a:r>
              <a:rPr lang="en-US" sz="4400" b="1" dirty="0"/>
              <a:t>&amp;</a:t>
            </a:r>
            <a:endParaRPr lang="en-US" sz="4400" b="1" dirty="0" smtClean="0"/>
          </a:p>
          <a:p>
            <a:pPr marL="0" indent="0" algn="ctr">
              <a:buNone/>
            </a:pPr>
            <a:r>
              <a:rPr lang="en-US" sz="4400" b="1" dirty="0" smtClean="0"/>
              <a:t>self</a:t>
            </a:r>
            <a:r>
              <a:rPr lang="en-US" sz="4400" b="1" dirty="0"/>
              <a:t>-similarity</a:t>
            </a:r>
          </a:p>
          <a:p>
            <a:pPr algn="ctr"/>
            <a:endParaRPr lang="en-US" sz="4000" dirty="0"/>
          </a:p>
        </p:txBody>
      </p:sp>
    </p:spTree>
    <p:extLst>
      <p:ext uri="{BB962C8B-B14F-4D97-AF65-F5344CB8AC3E}">
        <p14:creationId xmlns:p14="http://schemas.microsoft.com/office/powerpoint/2010/main" val="42202192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5"/>
          <p:cNvSpPr>
            <a:spLocks noGrp="1"/>
          </p:cNvSpPr>
          <p:nvPr>
            <p:ph type="title"/>
          </p:nvPr>
        </p:nvSpPr>
        <p:spPr>
          <a:xfrm>
            <a:off x="251520" y="89189"/>
            <a:ext cx="8458200" cy="1143000"/>
          </a:xfrm>
        </p:spPr>
        <p:txBody>
          <a:bodyPr/>
          <a:lstStyle/>
          <a:p>
            <a:pPr eaLnBrk="1" hangingPunct="1"/>
            <a:r>
              <a:rPr lang="en-GB" sz="4000" b="1" dirty="0" smtClean="0">
                <a:solidFill>
                  <a:srgbClr val="48231E"/>
                </a:solidFill>
                <a:ea typeface="ＭＳ Ｐゴシック" pitchFamily="-109" charset="-128"/>
                <a:cs typeface="ＭＳ Ｐゴシック" pitchFamily="-109" charset="-128"/>
              </a:rPr>
              <a:t>Types of distributions*</a:t>
            </a:r>
          </a:p>
        </p:txBody>
      </p:sp>
      <p:pic>
        <p:nvPicPr>
          <p:cNvPr id="24" name="Tijdelijke aanduiding voor inhoud 23" descr="Distributions2.tif"/>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2411" t="-18894" r="-995" b="-22031"/>
          <a:stretch/>
        </p:blipFill>
        <p:spPr>
          <a:xfrm>
            <a:off x="395536" y="1196752"/>
            <a:ext cx="8229600" cy="4525963"/>
          </a:xfrm>
          <a:prstGeom prst="rect">
            <a:avLst/>
          </a:prstGeom>
        </p:spPr>
      </p:pic>
      <p:sp>
        <p:nvSpPr>
          <p:cNvPr id="25" name="Tekstvak 24"/>
          <p:cNvSpPr txBox="1"/>
          <p:nvPr/>
        </p:nvSpPr>
        <p:spPr>
          <a:xfrm>
            <a:off x="1220888" y="5261050"/>
            <a:ext cx="7488832" cy="461665"/>
          </a:xfrm>
          <a:prstGeom prst="rect">
            <a:avLst/>
          </a:prstGeom>
          <a:noFill/>
        </p:spPr>
        <p:txBody>
          <a:bodyPr wrap="square" rtlCol="0">
            <a:spAutoFit/>
          </a:bodyPr>
          <a:lstStyle/>
          <a:p>
            <a:r>
              <a:rPr lang="nl-NL" sz="2400" b="1" dirty="0" err="1" smtClean="0">
                <a:solidFill>
                  <a:srgbClr val="48231E"/>
                </a:solidFill>
              </a:rPr>
              <a:t>Gaussian</a:t>
            </a:r>
            <a:r>
              <a:rPr lang="nl-NL" sz="2400" b="1" dirty="0" smtClean="0">
                <a:solidFill>
                  <a:srgbClr val="48231E"/>
                </a:solidFill>
              </a:rPr>
              <a:t>	         Log-</a:t>
            </a:r>
            <a:r>
              <a:rPr lang="nl-NL" sz="2400" b="1" dirty="0" err="1" smtClean="0">
                <a:solidFill>
                  <a:srgbClr val="48231E"/>
                </a:solidFill>
              </a:rPr>
              <a:t>normal</a:t>
            </a:r>
            <a:r>
              <a:rPr lang="nl-NL" sz="2400" b="1" dirty="0" smtClean="0">
                <a:solidFill>
                  <a:srgbClr val="48231E"/>
                </a:solidFill>
              </a:rPr>
              <a:t>	           Power </a:t>
            </a:r>
            <a:r>
              <a:rPr lang="nl-NL" sz="2400" b="1" dirty="0" err="1" smtClean="0">
                <a:solidFill>
                  <a:srgbClr val="48231E"/>
                </a:solidFill>
              </a:rPr>
              <a:t>law</a:t>
            </a:r>
            <a:endParaRPr lang="nl-NL" sz="2400" b="1" dirty="0">
              <a:solidFill>
                <a:srgbClr val="48231E"/>
              </a:solidFill>
            </a:endParaRPr>
          </a:p>
        </p:txBody>
      </p:sp>
      <p:sp>
        <p:nvSpPr>
          <p:cNvPr id="2" name="TextBox 1"/>
          <p:cNvSpPr txBox="1"/>
          <p:nvPr/>
        </p:nvSpPr>
        <p:spPr>
          <a:xfrm>
            <a:off x="395536" y="6314778"/>
            <a:ext cx="3742957" cy="369332"/>
          </a:xfrm>
          <a:prstGeom prst="rect">
            <a:avLst/>
          </a:prstGeom>
          <a:noFill/>
        </p:spPr>
        <p:txBody>
          <a:bodyPr wrap="none" rtlCol="0">
            <a:spAutoFit/>
          </a:bodyPr>
          <a:lstStyle/>
          <a:p>
            <a:r>
              <a:rPr lang="en-US" b="1" dirty="0" smtClean="0">
                <a:solidFill>
                  <a:schemeClr val="tx2"/>
                </a:solidFill>
              </a:rPr>
              <a:t>* see also Holden &amp; </a:t>
            </a:r>
            <a:r>
              <a:rPr lang="en-US" b="1" dirty="0" err="1" smtClean="0">
                <a:solidFill>
                  <a:schemeClr val="tx2"/>
                </a:solidFill>
              </a:rPr>
              <a:t>Rajaraman</a:t>
            </a:r>
            <a:r>
              <a:rPr lang="en-US" b="1" dirty="0" smtClean="0">
                <a:solidFill>
                  <a:schemeClr val="tx2"/>
                </a:solidFill>
              </a:rPr>
              <a:t>, 2012</a:t>
            </a:r>
            <a:endParaRPr lang="en-US" b="1" dirty="0">
              <a:solidFill>
                <a:schemeClr val="tx2"/>
              </a:solidFill>
            </a:endParaRPr>
          </a:p>
        </p:txBody>
      </p:sp>
      <p:sp>
        <p:nvSpPr>
          <p:cNvPr id="3" name="Slide Number Placeholder 2"/>
          <p:cNvSpPr>
            <a:spLocks noGrp="1"/>
          </p:cNvSpPr>
          <p:nvPr>
            <p:ph type="sldNum" sz="quarter" idx="12"/>
          </p:nvPr>
        </p:nvSpPr>
        <p:spPr/>
        <p:txBody>
          <a:bodyPr>
            <a:normAutofit fontScale="92500" lnSpcReduction="20000"/>
          </a:bodyPr>
          <a:lstStyle/>
          <a:p>
            <a:fld id="{5744759D-0EFF-4FB2-9CCE-04E00944F0FE}" type="slidenum">
              <a:rPr lang="en-US" smtClean="0"/>
              <a:pPr/>
              <a:t>19</a:t>
            </a:fld>
            <a:endParaRPr lang="en-US"/>
          </a:p>
        </p:txBody>
      </p:sp>
    </p:spTree>
    <p:extLst>
      <p:ext uri="{BB962C8B-B14F-4D97-AF65-F5344CB8AC3E}">
        <p14:creationId xmlns:p14="http://schemas.microsoft.com/office/powerpoint/2010/main" val="393568028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2</a:t>
            </a:fld>
            <a:endParaRPr lang="en-US"/>
          </a:p>
        </p:txBody>
      </p:sp>
      <p:sp>
        <p:nvSpPr>
          <p:cNvPr id="3" name="Title 2"/>
          <p:cNvSpPr>
            <a:spLocks noGrp="1"/>
          </p:cNvSpPr>
          <p:nvPr>
            <p:ph type="title"/>
          </p:nvPr>
        </p:nvSpPr>
        <p:spPr>
          <a:xfrm>
            <a:off x="276225" y="228601"/>
            <a:ext cx="8591550" cy="811668"/>
          </a:xfrm>
        </p:spPr>
        <p:txBody>
          <a:bodyPr/>
          <a:lstStyle/>
          <a:p>
            <a:r>
              <a:rPr lang="en-US" b="1" dirty="0" smtClean="0">
                <a:solidFill>
                  <a:srgbClr val="660066"/>
                </a:solidFill>
              </a:rPr>
              <a:t>Content</a:t>
            </a:r>
            <a:endParaRPr lang="en-US" b="1" dirty="0">
              <a:solidFill>
                <a:srgbClr val="660066"/>
              </a:solidFill>
            </a:endParaRPr>
          </a:p>
        </p:txBody>
      </p:sp>
      <p:sp>
        <p:nvSpPr>
          <p:cNvPr id="4" name="Content Placeholder 3"/>
          <p:cNvSpPr>
            <a:spLocks noGrp="1"/>
          </p:cNvSpPr>
          <p:nvPr>
            <p:ph sz="quarter" idx="13"/>
          </p:nvPr>
        </p:nvSpPr>
        <p:spPr>
          <a:xfrm>
            <a:off x="274320" y="1203158"/>
            <a:ext cx="8749364" cy="5033050"/>
          </a:xfrm>
        </p:spPr>
        <p:txBody>
          <a:bodyPr>
            <a:normAutofit/>
          </a:bodyPr>
          <a:lstStyle/>
          <a:p>
            <a:pPr marL="0" indent="0">
              <a:buNone/>
            </a:pPr>
            <a:r>
              <a:rPr lang="en-US" b="1" dirty="0" smtClean="0"/>
              <a:t>Part 1</a:t>
            </a:r>
            <a:endParaRPr lang="en-US" b="1" dirty="0" smtClean="0"/>
          </a:p>
          <a:p>
            <a:r>
              <a:rPr lang="en-US" sz="2400" dirty="0" smtClean="0"/>
              <a:t>Population statistics and Individual development</a:t>
            </a:r>
          </a:p>
          <a:p>
            <a:r>
              <a:rPr lang="en-US" sz="2400" dirty="0" smtClean="0"/>
              <a:t>Component-dominant </a:t>
            </a:r>
            <a:r>
              <a:rPr lang="en-US" sz="2400" dirty="0" smtClean="0"/>
              <a:t>and </a:t>
            </a:r>
            <a:r>
              <a:rPr lang="en-US" sz="2400" dirty="0" smtClean="0"/>
              <a:t>Interaction-dominant dynamics</a:t>
            </a:r>
          </a:p>
          <a:p>
            <a:r>
              <a:rPr lang="en-US" sz="2400" dirty="0" smtClean="0"/>
              <a:t>Diagnosing dyslexia</a:t>
            </a:r>
          </a:p>
          <a:p>
            <a:r>
              <a:rPr lang="en-US" sz="2400" dirty="0" smtClean="0"/>
              <a:t>Response distribution and self-similarity</a:t>
            </a:r>
          </a:p>
          <a:p>
            <a:endParaRPr lang="en-US" dirty="0" smtClean="0"/>
          </a:p>
          <a:p>
            <a:endParaRPr lang="en-US" dirty="0"/>
          </a:p>
          <a:p>
            <a:pPr marL="0" indent="0">
              <a:buNone/>
            </a:pPr>
            <a:r>
              <a:rPr lang="en-US" b="1" dirty="0" smtClean="0"/>
              <a:t>Part 2</a:t>
            </a:r>
            <a:endParaRPr lang="en-US" b="1" dirty="0" smtClean="0"/>
          </a:p>
          <a:p>
            <a:r>
              <a:rPr lang="en-US" sz="2400" dirty="0" smtClean="0"/>
              <a:t>Static </a:t>
            </a:r>
            <a:r>
              <a:rPr lang="en-US" sz="2400" dirty="0" smtClean="0"/>
              <a:t>and dynamic </a:t>
            </a:r>
            <a:r>
              <a:rPr lang="en-US" sz="2400" dirty="0" smtClean="0"/>
              <a:t>approaches to </a:t>
            </a:r>
            <a:r>
              <a:rPr lang="en-US" sz="2400" dirty="0" err="1" smtClean="0"/>
              <a:t>behavioural</a:t>
            </a:r>
            <a:r>
              <a:rPr lang="en-US" sz="2400" dirty="0" smtClean="0"/>
              <a:t> analysis</a:t>
            </a:r>
          </a:p>
          <a:p>
            <a:r>
              <a:rPr lang="en-US" sz="2400" dirty="0" smtClean="0"/>
              <a:t>Structured variability</a:t>
            </a:r>
          </a:p>
          <a:p>
            <a:r>
              <a:rPr lang="en-US" sz="2400" dirty="0" smtClean="0"/>
              <a:t>Consequences for dyslexia</a:t>
            </a:r>
            <a:endParaRPr lang="en-US" sz="2400" dirty="0" smtClean="0"/>
          </a:p>
          <a:p>
            <a:endParaRPr lang="en-US" dirty="0"/>
          </a:p>
        </p:txBody>
      </p:sp>
    </p:spTree>
    <p:extLst>
      <p:ext uri="{BB962C8B-B14F-4D97-AF65-F5344CB8AC3E}">
        <p14:creationId xmlns:p14="http://schemas.microsoft.com/office/powerpoint/2010/main" val="197504775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5"/>
          <p:cNvSpPr>
            <a:spLocks noGrp="1"/>
          </p:cNvSpPr>
          <p:nvPr>
            <p:ph type="title"/>
          </p:nvPr>
        </p:nvSpPr>
        <p:spPr>
          <a:xfrm>
            <a:off x="395536" y="548680"/>
            <a:ext cx="8458200" cy="1143000"/>
          </a:xfrm>
        </p:spPr>
        <p:txBody>
          <a:bodyPr/>
          <a:lstStyle/>
          <a:p>
            <a:pPr eaLnBrk="1" hangingPunct="1"/>
            <a:r>
              <a:rPr lang="en-GB" sz="6000" b="1" dirty="0" smtClean="0">
                <a:solidFill>
                  <a:srgbClr val="660066"/>
                </a:solidFill>
                <a:ea typeface="ＭＳ Ｐゴシック" pitchFamily="-109" charset="-128"/>
                <a:cs typeface="ＭＳ Ｐゴシック" pitchFamily="-109" charset="-128"/>
              </a:rPr>
              <a:t>Participants</a:t>
            </a:r>
          </a:p>
        </p:txBody>
      </p:sp>
      <p:graphicFrame>
        <p:nvGraphicFramePr>
          <p:cNvPr id="2" name="Tijdelijke aanduiding voor inhoud 1"/>
          <p:cNvGraphicFramePr>
            <a:graphicFrameLocks noGrp="1"/>
          </p:cNvGraphicFramePr>
          <p:nvPr>
            <p:ph idx="4294967295"/>
            <p:extLst>
              <p:ext uri="{D42A27DB-BD31-4B8C-83A1-F6EECF244321}">
                <p14:modId xmlns:p14="http://schemas.microsoft.com/office/powerpoint/2010/main" val="2679773332"/>
              </p:ext>
            </p:extLst>
          </p:nvPr>
        </p:nvGraphicFramePr>
        <p:xfrm>
          <a:off x="251520" y="2132856"/>
          <a:ext cx="8229600" cy="2895600"/>
        </p:xfrm>
        <a:graphic>
          <a:graphicData uri="http://schemas.openxmlformats.org/drawingml/2006/table">
            <a:tbl>
              <a:tblPr firstRow="1" bandRow="1">
                <a:tableStyleId>{5C22544A-7EE6-4342-B048-85BDC9FD1C3A}</a:tableStyleId>
              </a:tblPr>
              <a:tblGrid>
                <a:gridCol w="3888432"/>
                <a:gridCol w="1800200"/>
                <a:gridCol w="2540968"/>
              </a:tblGrid>
              <a:tr h="370840">
                <a:tc>
                  <a:txBody>
                    <a:bodyPr/>
                    <a:lstStyle/>
                    <a:p>
                      <a:endParaRPr lang="nl-NL" sz="2400" dirty="0"/>
                    </a:p>
                  </a:txBody>
                  <a:tcPr/>
                </a:tc>
                <a:tc>
                  <a:txBody>
                    <a:bodyPr/>
                    <a:lstStyle/>
                    <a:p>
                      <a:pPr algn="ctr"/>
                      <a:r>
                        <a:rPr lang="nl-NL" sz="3200" dirty="0" err="1" smtClean="0"/>
                        <a:t>Dyslexic</a:t>
                      </a:r>
                      <a:endParaRPr lang="nl-NL" sz="3200" dirty="0"/>
                    </a:p>
                  </a:txBody>
                  <a:tcPr/>
                </a:tc>
                <a:tc>
                  <a:txBody>
                    <a:bodyPr/>
                    <a:lstStyle/>
                    <a:p>
                      <a:pPr algn="ctr"/>
                      <a:r>
                        <a:rPr lang="nl-NL" sz="3200" dirty="0" smtClean="0"/>
                        <a:t>Non </a:t>
                      </a:r>
                      <a:r>
                        <a:rPr lang="nl-NL" sz="3200" baseline="0" dirty="0" err="1" smtClean="0"/>
                        <a:t>dyslexic</a:t>
                      </a:r>
                      <a:endParaRPr lang="nl-NL" sz="3200" dirty="0"/>
                    </a:p>
                  </a:txBody>
                  <a:tcPr/>
                </a:tc>
              </a:tr>
              <a:tr h="370840">
                <a:tc>
                  <a:txBody>
                    <a:bodyPr/>
                    <a:lstStyle/>
                    <a:p>
                      <a:r>
                        <a:rPr lang="nl-NL" sz="2400" dirty="0" smtClean="0">
                          <a:solidFill>
                            <a:srgbClr val="000090"/>
                          </a:solidFill>
                        </a:rPr>
                        <a:t>Girls /  Boys</a:t>
                      </a:r>
                      <a:endParaRPr lang="nl-NL" sz="2400" dirty="0">
                        <a:solidFill>
                          <a:srgbClr val="000090"/>
                        </a:solidFill>
                      </a:endParaRPr>
                    </a:p>
                  </a:txBody>
                  <a:tcPr/>
                </a:tc>
                <a:tc>
                  <a:txBody>
                    <a:bodyPr/>
                    <a:lstStyle/>
                    <a:p>
                      <a:pPr algn="ctr"/>
                      <a:r>
                        <a:rPr lang="nl-NL" sz="3200" dirty="0" smtClean="0">
                          <a:solidFill>
                            <a:srgbClr val="000090"/>
                          </a:solidFill>
                        </a:rPr>
                        <a:t>7 / 13</a:t>
                      </a:r>
                      <a:endParaRPr lang="nl-NL" sz="3200" dirty="0">
                        <a:solidFill>
                          <a:srgbClr val="000090"/>
                        </a:solidFill>
                      </a:endParaRPr>
                    </a:p>
                  </a:txBody>
                  <a:tcPr/>
                </a:tc>
                <a:tc>
                  <a:txBody>
                    <a:bodyPr/>
                    <a:lstStyle/>
                    <a:p>
                      <a:pPr algn="ctr"/>
                      <a:r>
                        <a:rPr lang="nl-NL" sz="3200" dirty="0" smtClean="0">
                          <a:solidFill>
                            <a:srgbClr val="000090"/>
                          </a:solidFill>
                        </a:rPr>
                        <a:t>8 / 15</a:t>
                      </a:r>
                      <a:endParaRPr lang="nl-NL" sz="3200" dirty="0">
                        <a:solidFill>
                          <a:srgbClr val="000090"/>
                        </a:solidFill>
                      </a:endParaRPr>
                    </a:p>
                  </a:txBody>
                  <a:tcPr/>
                </a:tc>
              </a:tr>
              <a:tr h="370840">
                <a:tc>
                  <a:txBody>
                    <a:bodyPr/>
                    <a:lstStyle/>
                    <a:p>
                      <a:r>
                        <a:rPr lang="nl-NL" sz="2400" dirty="0" smtClean="0">
                          <a:solidFill>
                            <a:srgbClr val="000090"/>
                          </a:solidFill>
                        </a:rPr>
                        <a:t>Word-reading score*</a:t>
                      </a:r>
                      <a:endParaRPr lang="nl-NL" sz="2400" dirty="0">
                        <a:solidFill>
                          <a:srgbClr val="000090"/>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nl-NL" sz="3200" dirty="0" smtClean="0">
                          <a:solidFill>
                            <a:srgbClr val="000090"/>
                          </a:solidFill>
                        </a:rPr>
                        <a:t> ≤ 6</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nl-NL" sz="3200" dirty="0" smtClean="0">
                          <a:solidFill>
                            <a:srgbClr val="000090"/>
                          </a:solidFill>
                        </a:rPr>
                        <a:t>≥ 12</a:t>
                      </a:r>
                    </a:p>
                  </a:txBody>
                  <a:tcPr/>
                </a:tc>
              </a:tr>
              <a:tr h="370840">
                <a:tc>
                  <a:txBody>
                    <a:bodyPr/>
                    <a:lstStyle/>
                    <a:p>
                      <a:r>
                        <a:rPr lang="nl-NL" sz="2400" dirty="0" err="1" smtClean="0">
                          <a:solidFill>
                            <a:srgbClr val="000090"/>
                          </a:solidFill>
                        </a:rPr>
                        <a:t>Pseudoword</a:t>
                      </a:r>
                      <a:r>
                        <a:rPr lang="nl-NL" sz="2400" baseline="0" dirty="0" smtClean="0">
                          <a:solidFill>
                            <a:srgbClr val="000090"/>
                          </a:solidFill>
                        </a:rPr>
                        <a:t>-reading score*</a:t>
                      </a:r>
                      <a:endParaRPr lang="nl-NL" sz="2400" dirty="0">
                        <a:solidFill>
                          <a:srgbClr val="000090"/>
                        </a:solidFill>
                      </a:endParaRPr>
                    </a:p>
                  </a:txBody>
                  <a:tcPr/>
                </a:tc>
                <a:tc>
                  <a:txBody>
                    <a:bodyPr/>
                    <a:lstStyle/>
                    <a:p>
                      <a:pPr algn="ctr"/>
                      <a:r>
                        <a:rPr lang="nl-NL" sz="3200" dirty="0" smtClean="0">
                          <a:solidFill>
                            <a:srgbClr val="000090"/>
                          </a:solidFill>
                        </a:rPr>
                        <a:t> ≤ 6</a:t>
                      </a:r>
                      <a:endParaRPr lang="nl-NL" sz="3200" dirty="0">
                        <a:solidFill>
                          <a:srgbClr val="000090"/>
                        </a:solidFill>
                      </a:endParaRPr>
                    </a:p>
                  </a:txBody>
                  <a:tcPr/>
                </a:tc>
                <a:tc>
                  <a:txBody>
                    <a:bodyPr/>
                    <a:lstStyle/>
                    <a:p>
                      <a:pPr algn="ctr"/>
                      <a:r>
                        <a:rPr lang="nl-NL" sz="3200" dirty="0" smtClean="0">
                          <a:solidFill>
                            <a:srgbClr val="000090"/>
                          </a:solidFill>
                        </a:rPr>
                        <a:t>≥ 12</a:t>
                      </a:r>
                      <a:endParaRPr lang="nl-NL" sz="3200" dirty="0">
                        <a:solidFill>
                          <a:srgbClr val="000090"/>
                        </a:solidFill>
                      </a:endParaRPr>
                    </a:p>
                  </a:txBody>
                  <a:tcPr/>
                </a:tc>
              </a:tr>
              <a:tr h="370840">
                <a:tc>
                  <a:txBody>
                    <a:bodyPr/>
                    <a:lstStyle/>
                    <a:p>
                      <a:r>
                        <a:rPr lang="nl-NL" sz="2400" dirty="0" smtClean="0">
                          <a:solidFill>
                            <a:srgbClr val="000090"/>
                          </a:solidFill>
                        </a:rPr>
                        <a:t>Age</a:t>
                      </a:r>
                      <a:r>
                        <a:rPr lang="nl-NL" sz="2400" baseline="0" dirty="0" smtClean="0">
                          <a:solidFill>
                            <a:srgbClr val="000090"/>
                          </a:solidFill>
                        </a:rPr>
                        <a:t> in </a:t>
                      </a:r>
                      <a:r>
                        <a:rPr lang="nl-NL" sz="2400" baseline="0" dirty="0" err="1" smtClean="0">
                          <a:solidFill>
                            <a:srgbClr val="000090"/>
                          </a:solidFill>
                        </a:rPr>
                        <a:t>years</a:t>
                      </a:r>
                      <a:endParaRPr lang="nl-NL" sz="2400" dirty="0">
                        <a:solidFill>
                          <a:srgbClr val="000090"/>
                        </a:solidFill>
                      </a:endParaRPr>
                    </a:p>
                  </a:txBody>
                  <a:tcPr/>
                </a:tc>
                <a:tc gridSpan="2">
                  <a:txBody>
                    <a:bodyPr/>
                    <a:lstStyle/>
                    <a:p>
                      <a:pPr algn="ctr"/>
                      <a:r>
                        <a:rPr lang="nl-NL" sz="3200" dirty="0" smtClean="0">
                          <a:solidFill>
                            <a:srgbClr val="000090"/>
                          </a:solidFill>
                        </a:rPr>
                        <a:t> </a:t>
                      </a:r>
                      <a:r>
                        <a:rPr lang="nl-NL" sz="3200" dirty="0" err="1" smtClean="0">
                          <a:solidFill>
                            <a:srgbClr val="000090"/>
                          </a:solidFill>
                        </a:rPr>
                        <a:t>between</a:t>
                      </a:r>
                      <a:r>
                        <a:rPr lang="nl-NL" sz="3200" dirty="0" smtClean="0">
                          <a:solidFill>
                            <a:srgbClr val="000090"/>
                          </a:solidFill>
                        </a:rPr>
                        <a:t> 11 </a:t>
                      </a:r>
                      <a:r>
                        <a:rPr lang="nl-NL" sz="3200" dirty="0" err="1" smtClean="0">
                          <a:solidFill>
                            <a:srgbClr val="000090"/>
                          </a:solidFill>
                        </a:rPr>
                        <a:t>and</a:t>
                      </a:r>
                      <a:r>
                        <a:rPr lang="nl-NL" sz="3200" dirty="0" smtClean="0">
                          <a:solidFill>
                            <a:srgbClr val="000090"/>
                          </a:solidFill>
                        </a:rPr>
                        <a:t> 13</a:t>
                      </a:r>
                      <a:endParaRPr lang="nl-NL" sz="3200" dirty="0">
                        <a:solidFill>
                          <a:srgbClr val="000090"/>
                        </a:solidFill>
                      </a:endParaRPr>
                    </a:p>
                  </a:txBody>
                  <a:tcPr/>
                </a:tc>
                <a:tc hMerge="1">
                  <a:txBody>
                    <a:bodyPr/>
                    <a:lstStyle/>
                    <a:p>
                      <a:endParaRPr lang="nl-NL" dirty="0"/>
                    </a:p>
                  </a:txBody>
                  <a:tcPr/>
                </a:tc>
              </a:tr>
            </a:tbl>
          </a:graphicData>
        </a:graphic>
      </p:graphicFrame>
      <p:sp>
        <p:nvSpPr>
          <p:cNvPr id="3" name="Tekstvak 2"/>
          <p:cNvSpPr txBox="1"/>
          <p:nvPr/>
        </p:nvSpPr>
        <p:spPr>
          <a:xfrm>
            <a:off x="179512" y="5877272"/>
            <a:ext cx="8856984" cy="461665"/>
          </a:xfrm>
          <a:prstGeom prst="rect">
            <a:avLst/>
          </a:prstGeom>
          <a:noFill/>
        </p:spPr>
        <p:txBody>
          <a:bodyPr wrap="square" rtlCol="0">
            <a:spAutoFit/>
          </a:bodyPr>
          <a:lstStyle/>
          <a:p>
            <a:r>
              <a:rPr lang="en-GB" dirty="0" smtClean="0">
                <a:latin typeface="+mn-lt"/>
              </a:rPr>
              <a:t>* Standard score: </a:t>
            </a:r>
            <a:r>
              <a:rPr lang="en-GB" i="1" dirty="0" smtClean="0">
                <a:latin typeface="+mn-lt"/>
              </a:rPr>
              <a:t>M</a:t>
            </a:r>
            <a:r>
              <a:rPr lang="en-GB" dirty="0" smtClean="0">
                <a:latin typeface="+mn-lt"/>
              </a:rPr>
              <a:t> = 10, </a:t>
            </a:r>
            <a:r>
              <a:rPr lang="en-GB" i="1" dirty="0" smtClean="0">
                <a:latin typeface="+mn-lt"/>
              </a:rPr>
              <a:t>SD</a:t>
            </a:r>
            <a:r>
              <a:rPr lang="en-GB" dirty="0" smtClean="0">
                <a:latin typeface="+mn-lt"/>
              </a:rPr>
              <a:t> = 3; Below 6 serious reading problem</a:t>
            </a:r>
            <a:endParaRPr lang="en-GB" dirty="0">
              <a:latin typeface="+mn-lt"/>
            </a:endParaRPr>
          </a:p>
        </p:txBody>
      </p:sp>
      <p:sp>
        <p:nvSpPr>
          <p:cNvPr id="4" name="Slide Number Placeholder 3"/>
          <p:cNvSpPr>
            <a:spLocks noGrp="1"/>
          </p:cNvSpPr>
          <p:nvPr>
            <p:ph type="sldNum" sz="quarter" idx="12"/>
          </p:nvPr>
        </p:nvSpPr>
        <p:spPr/>
        <p:txBody>
          <a:bodyPr>
            <a:normAutofit fontScale="92500" lnSpcReduction="20000"/>
          </a:bodyPr>
          <a:lstStyle/>
          <a:p>
            <a:fld id="{5744759D-0EFF-4FB2-9CCE-04E00944F0FE}" type="slidenum">
              <a:rPr lang="en-US" smtClean="0"/>
              <a:pPr/>
              <a:t>20</a:t>
            </a:fld>
            <a:endParaRPr lang="en-US"/>
          </a:p>
        </p:txBody>
      </p:sp>
    </p:spTree>
    <p:extLst>
      <p:ext uri="{BB962C8B-B14F-4D97-AF65-F5344CB8AC3E}">
        <p14:creationId xmlns:p14="http://schemas.microsoft.com/office/powerpoint/2010/main" val="6384152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8" name="Rectangle 6"/>
          <p:cNvSpPr>
            <a:spLocks noChangeArrowheads="1"/>
          </p:cNvSpPr>
          <p:nvPr/>
        </p:nvSpPr>
        <p:spPr bwMode="auto">
          <a:xfrm>
            <a:off x="3743325" y="2985336"/>
            <a:ext cx="1285875" cy="701675"/>
          </a:xfrm>
          <a:prstGeom prst="rect">
            <a:avLst/>
          </a:prstGeom>
          <a:noFill/>
          <a:ln w="9525">
            <a:noFill/>
            <a:miter lim="800000"/>
            <a:headEnd/>
            <a:tailEnd/>
          </a:ln>
        </p:spPr>
        <p:txBody>
          <a:bodyPr wrap="none">
            <a:prstTxWarp prst="textNoShape">
              <a:avLst/>
            </a:prstTxWarp>
            <a:spAutoFit/>
          </a:bodyPr>
          <a:lstStyle/>
          <a:p>
            <a:r>
              <a:rPr lang="en-US" sz="4000"/>
              <a:t>table</a:t>
            </a:r>
            <a:endParaRPr lang="en-US" sz="1800"/>
          </a:p>
        </p:txBody>
      </p:sp>
      <p:sp>
        <p:nvSpPr>
          <p:cNvPr id="74759" name="Rectangle 7"/>
          <p:cNvSpPr>
            <a:spLocks noChangeArrowheads="1"/>
          </p:cNvSpPr>
          <p:nvPr/>
        </p:nvSpPr>
        <p:spPr bwMode="auto">
          <a:xfrm>
            <a:off x="3743325" y="3001211"/>
            <a:ext cx="1285875" cy="701675"/>
          </a:xfrm>
          <a:prstGeom prst="rect">
            <a:avLst/>
          </a:prstGeom>
          <a:noFill/>
          <a:ln w="9525">
            <a:noFill/>
            <a:miter lim="800000"/>
            <a:headEnd/>
            <a:tailEnd/>
          </a:ln>
        </p:spPr>
        <p:txBody>
          <a:bodyPr wrap="none">
            <a:prstTxWarp prst="textNoShape">
              <a:avLst/>
            </a:prstTxWarp>
            <a:spAutoFit/>
          </a:bodyPr>
          <a:lstStyle/>
          <a:p>
            <a:r>
              <a:rPr lang="en-US" sz="4000"/>
              <a:t>hotel</a:t>
            </a:r>
            <a:endParaRPr lang="en-US" sz="1800"/>
          </a:p>
        </p:txBody>
      </p:sp>
      <p:sp>
        <p:nvSpPr>
          <p:cNvPr id="74760" name="Rectangle 8"/>
          <p:cNvSpPr>
            <a:spLocks noChangeArrowheads="1"/>
          </p:cNvSpPr>
          <p:nvPr/>
        </p:nvSpPr>
        <p:spPr bwMode="auto">
          <a:xfrm>
            <a:off x="3733800" y="3001211"/>
            <a:ext cx="1285875" cy="701675"/>
          </a:xfrm>
          <a:prstGeom prst="rect">
            <a:avLst/>
          </a:prstGeom>
          <a:noFill/>
          <a:ln w="9525">
            <a:noFill/>
            <a:miter lim="800000"/>
            <a:headEnd/>
            <a:tailEnd/>
          </a:ln>
        </p:spPr>
        <p:txBody>
          <a:bodyPr wrap="none">
            <a:prstTxWarp prst="textNoShape">
              <a:avLst/>
            </a:prstTxWarp>
            <a:spAutoFit/>
          </a:bodyPr>
          <a:lstStyle/>
          <a:p>
            <a:r>
              <a:rPr lang="en-US" sz="4000"/>
              <a:t>paint</a:t>
            </a:r>
            <a:endParaRPr lang="en-US" sz="1800"/>
          </a:p>
        </p:txBody>
      </p:sp>
      <p:sp>
        <p:nvSpPr>
          <p:cNvPr id="30725" name="Rectangle 2"/>
          <p:cNvSpPr>
            <a:spLocks noGrp="1" noChangeArrowheads="1"/>
          </p:cNvSpPr>
          <p:nvPr>
            <p:ph type="title"/>
          </p:nvPr>
        </p:nvSpPr>
        <p:spPr>
          <a:xfrm>
            <a:off x="276225" y="532063"/>
            <a:ext cx="8591550" cy="1066801"/>
          </a:xfrm>
        </p:spPr>
        <p:txBody>
          <a:bodyPr/>
          <a:lstStyle/>
          <a:p>
            <a:pPr eaLnBrk="1" hangingPunct="1"/>
            <a:r>
              <a:rPr lang="en-US" sz="5400" b="1" smtClean="0">
                <a:solidFill>
                  <a:srgbClr val="660066"/>
                </a:solidFill>
                <a:ea typeface="ＭＳ Ｐゴシック" pitchFamily="-109" charset="-128"/>
                <a:cs typeface="ＭＳ Ｐゴシック" pitchFamily="-109" charset="-128"/>
              </a:rPr>
              <a:t>Continue Leestaak</a:t>
            </a:r>
          </a:p>
        </p:txBody>
      </p:sp>
      <p:sp>
        <p:nvSpPr>
          <p:cNvPr id="30726" name="Rectangle 4"/>
          <p:cNvSpPr>
            <a:spLocks noChangeArrowheads="1"/>
          </p:cNvSpPr>
          <p:nvPr/>
        </p:nvSpPr>
        <p:spPr bwMode="auto">
          <a:xfrm>
            <a:off x="3886200" y="3306011"/>
            <a:ext cx="184150" cy="366713"/>
          </a:xfrm>
          <a:prstGeom prst="rect">
            <a:avLst/>
          </a:prstGeom>
          <a:noFill/>
          <a:ln w="9525">
            <a:noFill/>
            <a:miter lim="800000"/>
            <a:headEnd/>
            <a:tailEnd/>
          </a:ln>
        </p:spPr>
        <p:txBody>
          <a:bodyPr wrap="none">
            <a:prstTxWarp prst="textNoShape">
              <a:avLst/>
            </a:prstTxWarp>
            <a:spAutoFit/>
          </a:bodyPr>
          <a:lstStyle/>
          <a:p>
            <a:endParaRPr lang="en-US" sz="1800"/>
          </a:p>
        </p:txBody>
      </p:sp>
      <p:sp>
        <p:nvSpPr>
          <p:cNvPr id="74757" name="Rectangle 5"/>
          <p:cNvSpPr>
            <a:spLocks noChangeArrowheads="1"/>
          </p:cNvSpPr>
          <p:nvPr/>
        </p:nvSpPr>
        <p:spPr bwMode="auto">
          <a:xfrm>
            <a:off x="3633787" y="2743200"/>
            <a:ext cx="1385888" cy="914400"/>
          </a:xfrm>
          <a:prstGeom prst="rect">
            <a:avLst/>
          </a:prstGeom>
          <a:noFill/>
          <a:ln w="9525">
            <a:noFill/>
            <a:miter lim="800000"/>
            <a:headEnd/>
            <a:tailEnd/>
          </a:ln>
        </p:spPr>
        <p:txBody>
          <a:bodyPr wrap="none">
            <a:prstTxWarp prst="textNoShape">
              <a:avLst/>
            </a:prstTxWarp>
            <a:spAutoFit/>
          </a:bodyPr>
          <a:lstStyle/>
          <a:p>
            <a:r>
              <a:rPr lang="en-US" sz="5400" dirty="0"/>
              <a:t>+++</a:t>
            </a:r>
          </a:p>
        </p:txBody>
      </p:sp>
      <p:sp>
        <p:nvSpPr>
          <p:cNvPr id="30728" name="Tekstvak 11"/>
          <p:cNvSpPr txBox="1">
            <a:spLocks noChangeArrowheads="1"/>
          </p:cNvSpPr>
          <p:nvPr/>
        </p:nvSpPr>
        <p:spPr bwMode="auto">
          <a:xfrm>
            <a:off x="526667" y="4426630"/>
            <a:ext cx="3543683" cy="646331"/>
          </a:xfrm>
          <a:prstGeom prst="rect">
            <a:avLst/>
          </a:prstGeom>
          <a:noFill/>
          <a:ln w="9525">
            <a:noFill/>
            <a:miter lim="800000"/>
            <a:headEnd/>
            <a:tailEnd/>
          </a:ln>
        </p:spPr>
        <p:txBody>
          <a:bodyPr wrap="none">
            <a:prstTxWarp prst="textNoShape">
              <a:avLst/>
            </a:prstTxWarp>
            <a:spAutoFit/>
          </a:bodyPr>
          <a:lstStyle/>
          <a:p>
            <a:r>
              <a:rPr lang="en-GB" sz="1800" dirty="0" smtClean="0">
                <a:solidFill>
                  <a:srgbClr val="48231E"/>
                </a:solidFill>
              </a:rPr>
              <a:t>560 words were read in one session</a:t>
            </a:r>
            <a:endParaRPr lang="en-GB" sz="1800" dirty="0">
              <a:solidFill>
                <a:srgbClr val="48231E"/>
              </a:solidFill>
            </a:endParaRPr>
          </a:p>
          <a:p>
            <a:r>
              <a:rPr lang="en-GB" sz="1800" dirty="0" smtClean="0">
                <a:solidFill>
                  <a:srgbClr val="48231E"/>
                </a:solidFill>
              </a:rPr>
              <a:t>RT’s and errors were measures</a:t>
            </a:r>
            <a:endParaRPr lang="en-GB" sz="1800" dirty="0">
              <a:solidFill>
                <a:srgbClr val="48231E"/>
              </a:solidFill>
            </a:endParaRPr>
          </a:p>
        </p:txBody>
      </p:sp>
      <p:sp>
        <p:nvSpPr>
          <p:cNvPr id="2" name="TextBox 1"/>
          <p:cNvSpPr txBox="1"/>
          <p:nvPr/>
        </p:nvSpPr>
        <p:spPr>
          <a:xfrm>
            <a:off x="276225" y="5837990"/>
            <a:ext cx="8711866" cy="923330"/>
          </a:xfrm>
          <a:prstGeom prst="rect">
            <a:avLst/>
          </a:prstGeom>
          <a:noFill/>
        </p:spPr>
        <p:txBody>
          <a:bodyPr wrap="square" rtlCol="0">
            <a:spAutoFit/>
          </a:bodyPr>
          <a:lstStyle/>
          <a:p>
            <a:r>
              <a:rPr lang="en-GB" sz="1600" dirty="0"/>
              <a:t>H</a:t>
            </a:r>
            <a:r>
              <a:rPr lang="en-GB" dirty="0"/>
              <a:t>olden, J.G., </a:t>
            </a:r>
            <a:r>
              <a:rPr lang="en-GB" dirty="0" err="1"/>
              <a:t>Greijn</a:t>
            </a:r>
            <a:r>
              <a:rPr lang="en-GB" dirty="0"/>
              <a:t>, L.T., van </a:t>
            </a:r>
            <a:r>
              <a:rPr lang="en-GB" dirty="0" err="1"/>
              <a:t>Rooij</a:t>
            </a:r>
            <a:r>
              <a:rPr lang="en-GB" dirty="0"/>
              <a:t>, M.J.W., </a:t>
            </a:r>
            <a:r>
              <a:rPr lang="en-GB" dirty="0" err="1"/>
              <a:t>Wijnants</a:t>
            </a:r>
            <a:r>
              <a:rPr lang="en-GB" dirty="0"/>
              <a:t>, M.L., &amp; Bosman, A.M.T</a:t>
            </a:r>
            <a:r>
              <a:rPr lang="en-GB" dirty="0" smtClean="0"/>
              <a:t>. (</a:t>
            </a:r>
            <a:r>
              <a:rPr lang="en-GB" dirty="0"/>
              <a:t>online, </a:t>
            </a:r>
            <a:endParaRPr lang="en-GB" dirty="0" smtClean="0"/>
          </a:p>
          <a:p>
            <a:r>
              <a:rPr lang="en-GB" dirty="0"/>
              <a:t> </a:t>
            </a:r>
            <a:r>
              <a:rPr lang="en-GB" dirty="0" smtClean="0"/>
              <a:t>     August </a:t>
            </a:r>
            <a:r>
              <a:rPr lang="en-GB" dirty="0"/>
              <a:t>2014). </a:t>
            </a:r>
            <a:r>
              <a:rPr lang="en-GB" dirty="0" smtClean="0"/>
              <a:t>Dyslexic </a:t>
            </a:r>
            <a:r>
              <a:rPr lang="en-GB" dirty="0"/>
              <a:t>and </a:t>
            </a:r>
            <a:r>
              <a:rPr lang="en-GB" dirty="0" smtClean="0"/>
              <a:t>skilled reading </a:t>
            </a:r>
            <a:r>
              <a:rPr lang="en-GB" dirty="0"/>
              <a:t>dynamics are self-similar. </a:t>
            </a:r>
            <a:r>
              <a:rPr lang="en-GB" dirty="0"/>
              <a:t> </a:t>
            </a:r>
            <a:r>
              <a:rPr lang="en-GB" i="1" dirty="0" smtClean="0"/>
              <a:t>Annals </a:t>
            </a:r>
            <a:r>
              <a:rPr lang="en-GB" i="1" dirty="0"/>
              <a:t>of Dyslexia</a:t>
            </a:r>
            <a:r>
              <a:rPr lang="en-GB" dirty="0"/>
              <a:t>. </a:t>
            </a:r>
            <a:endParaRPr lang="nl-NL" dirty="0"/>
          </a:p>
          <a:p>
            <a:endParaRPr lang="en-US" dirty="0"/>
          </a:p>
        </p:txBody>
      </p:sp>
      <p:sp>
        <p:nvSpPr>
          <p:cNvPr id="3" name="Slide Number Placeholder 2"/>
          <p:cNvSpPr>
            <a:spLocks noGrp="1"/>
          </p:cNvSpPr>
          <p:nvPr>
            <p:ph type="sldNum" sz="quarter" idx="12"/>
          </p:nvPr>
        </p:nvSpPr>
        <p:spPr/>
        <p:txBody>
          <a:bodyPr>
            <a:normAutofit fontScale="92500" lnSpcReduction="20000"/>
          </a:bodyPr>
          <a:lstStyle/>
          <a:p>
            <a:fld id="{5744759D-0EFF-4FB2-9CCE-04E00944F0FE}" type="slidenum">
              <a:rPr lang="en-US" smtClean="0"/>
              <a:pPr/>
              <a:t>21</a:t>
            </a:fld>
            <a:endParaRPr lang="en-US"/>
          </a:p>
        </p:txBody>
      </p:sp>
    </p:spTree>
    <p:extLst>
      <p:ext uri="{BB962C8B-B14F-4D97-AF65-F5344CB8AC3E}">
        <p14:creationId xmlns:p14="http://schemas.microsoft.com/office/powerpoint/2010/main" val="26879372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7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74757"/>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475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2" nodeType="clickEffect">
                                  <p:stCondLst>
                                    <p:cond delay="0"/>
                                  </p:stCondLst>
                                  <p:childTnLst>
                                    <p:set>
                                      <p:cBhvr>
                                        <p:cTn id="16" dur="1" fill="hold">
                                          <p:stCondLst>
                                            <p:cond delay="0"/>
                                          </p:stCondLst>
                                        </p:cTn>
                                        <p:tgtEl>
                                          <p:spTgt spid="74757"/>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7475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3" nodeType="clickEffect">
                                  <p:stCondLst>
                                    <p:cond delay="0"/>
                                  </p:stCondLst>
                                  <p:childTnLst>
                                    <p:set>
                                      <p:cBhvr>
                                        <p:cTn id="22" dur="1" fill="hold">
                                          <p:stCondLst>
                                            <p:cond delay="0"/>
                                          </p:stCondLst>
                                        </p:cTn>
                                        <p:tgtEl>
                                          <p:spTgt spid="74757"/>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7475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5" nodeType="clickEffect">
                                  <p:stCondLst>
                                    <p:cond delay="0"/>
                                  </p:stCondLst>
                                  <p:childTnLst>
                                    <p:set>
                                      <p:cBhvr>
                                        <p:cTn id="28" dur="1" fill="hold">
                                          <p:stCondLst>
                                            <p:cond delay="0"/>
                                          </p:stCondLst>
                                        </p:cTn>
                                        <p:tgtEl>
                                          <p:spTgt spid="74757"/>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7475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4760"/>
                                        </p:tgtEl>
                                        <p:attrNameLst>
                                          <p:attrName>style.visibility</p:attrName>
                                        </p:attrNameLst>
                                      </p:cBhvr>
                                      <p:to>
                                        <p:strVal val="visible"/>
                                      </p:to>
                                    </p:set>
                                  </p:childTnLst>
                                </p:cTn>
                              </p:par>
                              <p:par>
                                <p:cTn id="35" presetID="1" presetClass="exit" presetSubtype="0" fill="hold" grpId="4" nodeType="withEffect">
                                  <p:stCondLst>
                                    <p:cond delay="0"/>
                                  </p:stCondLst>
                                  <p:childTnLst>
                                    <p:set>
                                      <p:cBhvr>
                                        <p:cTn id="36" dur="1" fill="hold">
                                          <p:stCondLst>
                                            <p:cond delay="0"/>
                                          </p:stCondLst>
                                        </p:cTn>
                                        <p:tgtEl>
                                          <p:spTgt spid="7475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8" grpId="0"/>
      <p:bldP spid="74758" grpId="1"/>
      <p:bldP spid="74759" grpId="0"/>
      <p:bldP spid="74759" grpId="1"/>
      <p:bldP spid="74760" grpId="0"/>
      <p:bldP spid="74757" grpId="0"/>
      <p:bldP spid="74757" grpId="1"/>
      <p:bldP spid="74757" grpId="2"/>
      <p:bldP spid="74757" grpId="3"/>
      <p:bldP spid="74757" grpId="4"/>
      <p:bldP spid="74757" grpId="5"/>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5"/>
          <p:cNvSpPr>
            <a:spLocks noGrp="1"/>
          </p:cNvSpPr>
          <p:nvPr>
            <p:ph type="title"/>
          </p:nvPr>
        </p:nvSpPr>
        <p:spPr>
          <a:xfrm>
            <a:off x="395535" y="190500"/>
            <a:ext cx="8458200" cy="1143000"/>
          </a:xfrm>
        </p:spPr>
        <p:txBody>
          <a:bodyPr/>
          <a:lstStyle/>
          <a:p>
            <a:pPr eaLnBrk="1" hangingPunct="1"/>
            <a:r>
              <a:rPr lang="en-GB" sz="4000" b="1" dirty="0" smtClean="0">
                <a:solidFill>
                  <a:srgbClr val="660066"/>
                </a:solidFill>
                <a:ea typeface="ＭＳ Ｐゴシック" pitchFamily="-109" charset="-128"/>
                <a:cs typeface="ＭＳ Ｐゴシック" pitchFamily="-109" charset="-128"/>
              </a:rPr>
              <a:t>Distributions</a:t>
            </a:r>
          </a:p>
        </p:txBody>
      </p:sp>
      <p:pic>
        <p:nvPicPr>
          <p:cNvPr id="2" name="Tijdelijke aanduiding voor inhoud 1" descr="Empirische distributies.tiff"/>
          <p:cNvPicPr>
            <a:picLocks noGrp="1" noChangeAspect="1"/>
          </p:cNvPicPr>
          <p:nvPr>
            <p:ph idx="4294967295"/>
          </p:nvPr>
        </p:nvPicPr>
        <p:blipFill>
          <a:blip r:embed="rId2">
            <a:extLst>
              <a:ext uri="{28A0092B-C50C-407E-A947-70E740481C1C}">
                <a14:useLocalDpi xmlns:a14="http://schemas.microsoft.com/office/drawing/2010/main" val="0"/>
              </a:ext>
            </a:extLst>
          </a:blip>
          <a:srcRect l="490" r="490"/>
          <a:stretch>
            <a:fillRect/>
          </a:stretch>
        </p:blipFill>
        <p:spPr>
          <a:xfrm>
            <a:off x="395535" y="2204864"/>
            <a:ext cx="8681151" cy="3456384"/>
          </a:xfrm>
          <a:prstGeom prst="rect">
            <a:avLst/>
          </a:prstGeom>
        </p:spPr>
      </p:pic>
      <p:sp>
        <p:nvSpPr>
          <p:cNvPr id="3" name="Slide Number Placeholder 2"/>
          <p:cNvSpPr>
            <a:spLocks noGrp="1"/>
          </p:cNvSpPr>
          <p:nvPr>
            <p:ph type="sldNum" sz="quarter" idx="12"/>
          </p:nvPr>
        </p:nvSpPr>
        <p:spPr/>
        <p:txBody>
          <a:bodyPr>
            <a:normAutofit fontScale="92500" lnSpcReduction="20000"/>
          </a:bodyPr>
          <a:lstStyle/>
          <a:p>
            <a:fld id="{5744759D-0EFF-4FB2-9CCE-04E00944F0FE}" type="slidenum">
              <a:rPr lang="en-US" smtClean="0"/>
              <a:pPr/>
              <a:t>22</a:t>
            </a:fld>
            <a:endParaRPr lang="en-US"/>
          </a:p>
        </p:txBody>
      </p:sp>
    </p:spTree>
    <p:extLst>
      <p:ext uri="{BB962C8B-B14F-4D97-AF65-F5344CB8AC3E}">
        <p14:creationId xmlns:p14="http://schemas.microsoft.com/office/powerpoint/2010/main" val="307247954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5"/>
          <p:cNvSpPr>
            <a:spLocks noGrp="1"/>
          </p:cNvSpPr>
          <p:nvPr>
            <p:ph type="title"/>
          </p:nvPr>
        </p:nvSpPr>
        <p:spPr>
          <a:xfrm>
            <a:off x="179512" y="139057"/>
            <a:ext cx="8964488" cy="1049819"/>
          </a:xfrm>
        </p:spPr>
        <p:txBody>
          <a:bodyPr>
            <a:normAutofit/>
          </a:bodyPr>
          <a:lstStyle/>
          <a:p>
            <a:pPr eaLnBrk="1" hangingPunct="1"/>
            <a:r>
              <a:rPr lang="el-GR" sz="4800" b="1" dirty="0" smtClean="0">
                <a:solidFill>
                  <a:srgbClr val="660066"/>
                </a:solidFill>
                <a:ea typeface="ＭＳ Ｐゴシック" pitchFamily="-109" charset="-128"/>
                <a:cs typeface="ＭＳ Ｐゴシック" pitchFamily="-109" charset="-128"/>
              </a:rPr>
              <a:t>α</a:t>
            </a:r>
            <a:r>
              <a:rPr lang="en-GB" sz="4800" b="1" dirty="0" smtClean="0">
                <a:solidFill>
                  <a:srgbClr val="660066"/>
                </a:solidFill>
                <a:ea typeface="ＭＳ Ｐゴシック" pitchFamily="-109" charset="-128"/>
                <a:cs typeface="ＭＳ Ｐゴシック" pitchFamily="-109" charset="-128"/>
              </a:rPr>
              <a:t>-parameter divides groups</a:t>
            </a:r>
          </a:p>
        </p:txBody>
      </p:sp>
      <p:pic>
        <p:nvPicPr>
          <p:cNvPr id="2" name="Tijdelijke aanduiding voor inhoud 1" descr="Alfa * Type lezer.tiff"/>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18890" t="-12650" r="-23325" b="-8715"/>
          <a:stretch/>
        </p:blipFill>
        <p:spPr>
          <a:xfrm>
            <a:off x="31954" y="1052736"/>
            <a:ext cx="9482055" cy="5824559"/>
          </a:xfrm>
          <a:prstGeom prst="rect">
            <a:avLst/>
          </a:prstGeom>
        </p:spPr>
      </p:pic>
      <p:sp>
        <p:nvSpPr>
          <p:cNvPr id="3" name="Slide Number Placeholder 2"/>
          <p:cNvSpPr>
            <a:spLocks noGrp="1"/>
          </p:cNvSpPr>
          <p:nvPr>
            <p:ph type="sldNum" sz="quarter" idx="12"/>
          </p:nvPr>
        </p:nvSpPr>
        <p:spPr/>
        <p:txBody>
          <a:bodyPr>
            <a:normAutofit fontScale="92500" lnSpcReduction="20000"/>
          </a:bodyPr>
          <a:lstStyle/>
          <a:p>
            <a:fld id="{5744759D-0EFF-4FB2-9CCE-04E00944F0FE}" type="slidenum">
              <a:rPr lang="en-US" smtClean="0"/>
              <a:pPr/>
              <a:t>23</a:t>
            </a:fld>
            <a:endParaRPr lang="en-US"/>
          </a:p>
        </p:txBody>
      </p:sp>
    </p:spTree>
    <p:extLst>
      <p:ext uri="{BB962C8B-B14F-4D97-AF65-F5344CB8AC3E}">
        <p14:creationId xmlns:p14="http://schemas.microsoft.com/office/powerpoint/2010/main" val="283302192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5"/>
          <p:cNvSpPr>
            <a:spLocks noGrp="1"/>
          </p:cNvSpPr>
          <p:nvPr>
            <p:ph type="title"/>
          </p:nvPr>
        </p:nvSpPr>
        <p:spPr>
          <a:xfrm>
            <a:off x="395536" y="210931"/>
            <a:ext cx="8458200" cy="1143000"/>
          </a:xfrm>
        </p:spPr>
        <p:txBody>
          <a:bodyPr/>
          <a:lstStyle/>
          <a:p>
            <a:pPr eaLnBrk="1" hangingPunct="1"/>
            <a:r>
              <a:rPr lang="nl-NL" sz="4000" b="1" dirty="0" smtClean="0">
                <a:solidFill>
                  <a:srgbClr val="660066"/>
                </a:solidFill>
                <a:ea typeface="ＭＳ Ｐゴシック" pitchFamily="-109" charset="-128"/>
                <a:cs typeface="ＭＳ Ｐゴシック" pitchFamily="-109" charset="-128"/>
              </a:rPr>
              <a:t>Rapid-</a:t>
            </a:r>
            <a:r>
              <a:rPr lang="nl-NL" sz="4000" b="1" dirty="0" err="1" smtClean="0">
                <a:solidFill>
                  <a:srgbClr val="660066"/>
                </a:solidFill>
                <a:ea typeface="ＭＳ Ｐゴシック" pitchFamily="-109" charset="-128"/>
                <a:cs typeface="ＭＳ Ｐゴシック" pitchFamily="-109" charset="-128"/>
              </a:rPr>
              <a:t>naming</a:t>
            </a:r>
            <a:r>
              <a:rPr lang="nl-NL" sz="4000" b="1" dirty="0" smtClean="0">
                <a:solidFill>
                  <a:srgbClr val="660066"/>
                </a:solidFill>
                <a:ea typeface="ＭＳ Ｐゴシック" pitchFamily="-109" charset="-128"/>
                <a:cs typeface="ＭＳ Ｐゴシック" pitchFamily="-109" charset="-128"/>
              </a:rPr>
              <a:t> </a:t>
            </a:r>
            <a:r>
              <a:rPr lang="nl-NL" sz="4000" b="1" dirty="0">
                <a:solidFill>
                  <a:srgbClr val="660066"/>
                </a:solidFill>
                <a:ea typeface="ＭＳ Ｐゴシック" pitchFamily="-109" charset="-128"/>
                <a:cs typeface="ＭＳ Ｐゴシック" pitchFamily="-109" charset="-128"/>
              </a:rPr>
              <a:t>of </a:t>
            </a:r>
            <a:r>
              <a:rPr lang="nl-NL" sz="4000" b="1" dirty="0" err="1">
                <a:solidFill>
                  <a:srgbClr val="660066"/>
                </a:solidFill>
                <a:ea typeface="ＭＳ Ｐゴシック" pitchFamily="-109" charset="-128"/>
                <a:cs typeface="ＭＳ Ｐゴシック" pitchFamily="-109" charset="-128"/>
              </a:rPr>
              <a:t>colours</a:t>
            </a:r>
            <a:r>
              <a:rPr lang="nl-NL" sz="4000" b="1" dirty="0">
                <a:solidFill>
                  <a:srgbClr val="660066"/>
                </a:solidFill>
                <a:ea typeface="ＭＳ Ｐゴシック" pitchFamily="-109" charset="-128"/>
                <a:cs typeface="ＭＳ Ｐゴシック" pitchFamily="-109" charset="-128"/>
              </a:rPr>
              <a:t> </a:t>
            </a:r>
            <a:endParaRPr lang="en-GB" sz="4000" b="1" dirty="0" smtClean="0">
              <a:solidFill>
                <a:srgbClr val="660066"/>
              </a:solidFill>
              <a:ea typeface="ＭＳ Ｐゴシック" pitchFamily="-109" charset="-128"/>
              <a:cs typeface="ＭＳ Ｐゴシック" pitchFamily="-109" charset="-128"/>
            </a:endParaRPr>
          </a:p>
        </p:txBody>
      </p:sp>
      <p:sp>
        <p:nvSpPr>
          <p:cNvPr id="20483" name="Tijdelijke aanduiding voor inhoud 6"/>
          <p:cNvSpPr>
            <a:spLocks noGrp="1"/>
          </p:cNvSpPr>
          <p:nvPr>
            <p:ph idx="4294967295"/>
          </p:nvPr>
        </p:nvSpPr>
        <p:spPr>
          <a:xfrm>
            <a:off x="395536" y="1988840"/>
            <a:ext cx="8229600" cy="2592288"/>
          </a:xfrm>
          <a:prstGeom prst="rect">
            <a:avLst/>
          </a:prstGeom>
        </p:spPr>
        <p:txBody>
          <a:bodyPr/>
          <a:lstStyle/>
          <a:p>
            <a:pPr marL="514350" indent="-514350" eaLnBrk="1" hangingPunct="1">
              <a:buFont typeface="Arial" pitchFamily="-109" charset="0"/>
              <a:buNone/>
            </a:pPr>
            <a:endParaRPr lang="nl-NL" sz="3600" b="1" dirty="0" smtClean="0">
              <a:solidFill>
                <a:srgbClr val="000090"/>
              </a:solidFill>
              <a:ea typeface="ＭＳ Ｐゴシック" pitchFamily="-109" charset="-128"/>
              <a:cs typeface="ＭＳ Ｐゴシック" pitchFamily="-109" charset="-128"/>
            </a:endParaRPr>
          </a:p>
          <a:p>
            <a:pPr marL="514350" indent="-514350" eaLnBrk="1" hangingPunct="1">
              <a:buFont typeface="Arial" pitchFamily="-109" charset="0"/>
              <a:buNone/>
            </a:pPr>
            <a:r>
              <a:rPr lang="nl-NL" sz="2800" b="1" dirty="0">
                <a:solidFill>
                  <a:srgbClr val="000090"/>
                </a:solidFill>
                <a:ea typeface="ＭＳ Ｐゴシック" pitchFamily="-109" charset="-128"/>
                <a:cs typeface="ＭＳ Ｐゴシック" pitchFamily="-109" charset="-128"/>
              </a:rPr>
              <a:t>	</a:t>
            </a:r>
            <a:r>
              <a:rPr lang="nl-NL" sz="2800" b="1" dirty="0" smtClean="0">
                <a:solidFill>
                  <a:srgbClr val="000090"/>
                </a:solidFill>
                <a:ea typeface="ＭＳ Ｐゴシック" pitchFamily="-109" charset="-128"/>
                <a:cs typeface="ＭＳ Ｐゴシック" pitchFamily="-109" charset="-128"/>
              </a:rPr>
              <a:t>	</a:t>
            </a:r>
          </a:p>
          <a:p>
            <a:pPr marL="514350" indent="-514350" eaLnBrk="1" hangingPunct="1">
              <a:buFont typeface="Arial" pitchFamily="-109" charset="0"/>
              <a:buNone/>
            </a:pPr>
            <a:endParaRPr lang="nl-NL" sz="2800" b="1" dirty="0">
              <a:solidFill>
                <a:srgbClr val="000090"/>
              </a:solidFill>
              <a:ea typeface="ＭＳ Ｐゴシック" pitchFamily="-109" charset="-128"/>
              <a:cs typeface="ＭＳ Ｐゴシック" pitchFamily="-109" charset="-128"/>
            </a:endParaRPr>
          </a:p>
          <a:p>
            <a:pPr marL="514350" indent="-514350" eaLnBrk="1" hangingPunct="1">
              <a:buFont typeface="Arial" pitchFamily="-109" charset="0"/>
              <a:buNone/>
            </a:pPr>
            <a:endParaRPr lang="nl-NL" sz="2800" b="1" dirty="0">
              <a:solidFill>
                <a:srgbClr val="000090"/>
              </a:solidFill>
              <a:ea typeface="ＭＳ Ｐゴシック" pitchFamily="-109" charset="-128"/>
              <a:cs typeface="ＭＳ Ｐゴシック" pitchFamily="-109" charset="-128"/>
            </a:endParaRPr>
          </a:p>
        </p:txBody>
      </p:sp>
      <p:sp>
        <p:nvSpPr>
          <p:cNvPr id="2" name="Rechthoek 1"/>
          <p:cNvSpPr/>
          <p:nvPr/>
        </p:nvSpPr>
        <p:spPr>
          <a:xfrm>
            <a:off x="683568" y="2564904"/>
            <a:ext cx="648072" cy="648072"/>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endParaRPr>
          </a:p>
        </p:txBody>
      </p:sp>
      <p:sp>
        <p:nvSpPr>
          <p:cNvPr id="6" name="Rechthoek 5"/>
          <p:cNvSpPr/>
          <p:nvPr/>
        </p:nvSpPr>
        <p:spPr>
          <a:xfrm>
            <a:off x="1979712" y="2564904"/>
            <a:ext cx="648072" cy="648072"/>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hthoek 6"/>
          <p:cNvSpPr/>
          <p:nvPr/>
        </p:nvSpPr>
        <p:spPr>
          <a:xfrm>
            <a:off x="3203848" y="2564904"/>
            <a:ext cx="648072" cy="648072"/>
          </a:xfrm>
          <a:prstGeom prst="rect">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hthoek 7"/>
          <p:cNvSpPr/>
          <p:nvPr/>
        </p:nvSpPr>
        <p:spPr>
          <a:xfrm>
            <a:off x="5580112" y="2564904"/>
            <a:ext cx="648072" cy="64807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hthoek 8"/>
          <p:cNvSpPr/>
          <p:nvPr/>
        </p:nvSpPr>
        <p:spPr>
          <a:xfrm>
            <a:off x="3131840" y="4005064"/>
            <a:ext cx="648072" cy="648072"/>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hthoek 9"/>
          <p:cNvSpPr/>
          <p:nvPr/>
        </p:nvSpPr>
        <p:spPr>
          <a:xfrm>
            <a:off x="1907704" y="4005064"/>
            <a:ext cx="648072" cy="648072"/>
          </a:xfrm>
          <a:prstGeom prst="rect">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hthoek 10"/>
          <p:cNvSpPr/>
          <p:nvPr/>
        </p:nvSpPr>
        <p:spPr>
          <a:xfrm>
            <a:off x="683568" y="4005064"/>
            <a:ext cx="648072" cy="64807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hthoek 11"/>
          <p:cNvSpPr/>
          <p:nvPr/>
        </p:nvSpPr>
        <p:spPr>
          <a:xfrm>
            <a:off x="4355976" y="2564904"/>
            <a:ext cx="648072" cy="648072"/>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hthoek 12"/>
          <p:cNvSpPr/>
          <p:nvPr/>
        </p:nvSpPr>
        <p:spPr>
          <a:xfrm>
            <a:off x="6876256" y="2564904"/>
            <a:ext cx="648072" cy="648072"/>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chthoek 13"/>
          <p:cNvSpPr/>
          <p:nvPr/>
        </p:nvSpPr>
        <p:spPr>
          <a:xfrm>
            <a:off x="4355976" y="4005064"/>
            <a:ext cx="576064" cy="648072"/>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hthoek 14"/>
          <p:cNvSpPr/>
          <p:nvPr/>
        </p:nvSpPr>
        <p:spPr>
          <a:xfrm>
            <a:off x="5580112" y="4005064"/>
            <a:ext cx="648072" cy="648072"/>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hthoek 15"/>
          <p:cNvSpPr/>
          <p:nvPr/>
        </p:nvSpPr>
        <p:spPr>
          <a:xfrm>
            <a:off x="6876256" y="4005064"/>
            <a:ext cx="648072" cy="648072"/>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Tekstvak 3"/>
          <p:cNvSpPr txBox="1"/>
          <p:nvPr/>
        </p:nvSpPr>
        <p:spPr>
          <a:xfrm>
            <a:off x="827584" y="5517232"/>
            <a:ext cx="2304256" cy="584776"/>
          </a:xfrm>
          <a:prstGeom prst="rect">
            <a:avLst/>
          </a:prstGeom>
          <a:noFill/>
        </p:spPr>
        <p:txBody>
          <a:bodyPr wrap="square" rtlCol="0">
            <a:spAutoFit/>
          </a:bodyPr>
          <a:lstStyle/>
          <a:p>
            <a:r>
              <a:rPr lang="en-GB" sz="3200" dirty="0" smtClean="0">
                <a:solidFill>
                  <a:srgbClr val="48231E"/>
                </a:solidFill>
                <a:latin typeface="+mj-lt"/>
              </a:rPr>
              <a:t>…… </a:t>
            </a:r>
            <a:r>
              <a:rPr lang="en-GB" sz="3200" i="1" dirty="0" smtClean="0">
                <a:solidFill>
                  <a:srgbClr val="48231E"/>
                </a:solidFill>
                <a:latin typeface="+mj-lt"/>
              </a:rPr>
              <a:t>n</a:t>
            </a:r>
            <a:r>
              <a:rPr lang="en-GB" sz="3200" dirty="0" smtClean="0">
                <a:solidFill>
                  <a:srgbClr val="48231E"/>
                </a:solidFill>
                <a:latin typeface="+mj-lt"/>
              </a:rPr>
              <a:t> = 560</a:t>
            </a:r>
            <a:endParaRPr lang="en-GB" sz="3200" dirty="0">
              <a:solidFill>
                <a:srgbClr val="48231E"/>
              </a:solidFill>
              <a:latin typeface="+mj-lt"/>
            </a:endParaRPr>
          </a:p>
        </p:txBody>
      </p:sp>
      <p:sp>
        <p:nvSpPr>
          <p:cNvPr id="3" name="Slide Number Placeholder 2"/>
          <p:cNvSpPr>
            <a:spLocks noGrp="1"/>
          </p:cNvSpPr>
          <p:nvPr>
            <p:ph type="sldNum" sz="quarter" idx="12"/>
          </p:nvPr>
        </p:nvSpPr>
        <p:spPr/>
        <p:txBody>
          <a:bodyPr>
            <a:normAutofit fontScale="92500" lnSpcReduction="20000"/>
          </a:bodyPr>
          <a:lstStyle/>
          <a:p>
            <a:fld id="{5744759D-0EFF-4FB2-9CCE-04E00944F0FE}" type="slidenum">
              <a:rPr lang="en-US" smtClean="0"/>
              <a:pPr/>
              <a:t>24</a:t>
            </a:fld>
            <a:endParaRPr lang="en-US"/>
          </a:p>
        </p:txBody>
      </p:sp>
    </p:spTree>
    <p:extLst>
      <p:ext uri="{BB962C8B-B14F-4D97-AF65-F5344CB8AC3E}">
        <p14:creationId xmlns:p14="http://schemas.microsoft.com/office/powerpoint/2010/main" val="365592360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5"/>
          <p:cNvSpPr>
            <a:spLocks noGrp="1"/>
          </p:cNvSpPr>
          <p:nvPr>
            <p:ph type="title"/>
          </p:nvPr>
        </p:nvSpPr>
        <p:spPr>
          <a:xfrm>
            <a:off x="395536" y="75831"/>
            <a:ext cx="8458200" cy="1143000"/>
          </a:xfrm>
        </p:spPr>
        <p:txBody>
          <a:bodyPr/>
          <a:lstStyle/>
          <a:p>
            <a:pPr eaLnBrk="1" hangingPunct="1"/>
            <a:r>
              <a:rPr lang="nl-NL" sz="4000" b="1" dirty="0" err="1" smtClean="0">
                <a:solidFill>
                  <a:srgbClr val="660066"/>
                </a:solidFill>
                <a:ea typeface="ＭＳ Ｐゴシック" pitchFamily="-109" charset="-128"/>
                <a:cs typeface="ＭＳ Ｐゴシック" pitchFamily="-109" charset="-128"/>
              </a:rPr>
              <a:t>Arithmetic-decision</a:t>
            </a:r>
            <a:r>
              <a:rPr lang="nl-NL" sz="4000" b="1" dirty="0" smtClean="0">
                <a:solidFill>
                  <a:srgbClr val="660066"/>
                </a:solidFill>
                <a:ea typeface="ＭＳ Ｐゴシック" pitchFamily="-109" charset="-128"/>
                <a:cs typeface="ＭＳ Ｐゴシック" pitchFamily="-109" charset="-128"/>
              </a:rPr>
              <a:t> </a:t>
            </a:r>
            <a:r>
              <a:rPr lang="nl-NL" sz="4000" b="1" dirty="0" err="1" smtClean="0">
                <a:solidFill>
                  <a:srgbClr val="660066"/>
                </a:solidFill>
                <a:ea typeface="ＭＳ Ｐゴシック" pitchFamily="-109" charset="-128"/>
                <a:cs typeface="ＭＳ Ｐゴシック" pitchFamily="-109" charset="-128"/>
              </a:rPr>
              <a:t>task</a:t>
            </a:r>
            <a:endParaRPr lang="en-GB" sz="4000" b="1" dirty="0" smtClean="0">
              <a:solidFill>
                <a:srgbClr val="660066"/>
              </a:solidFill>
              <a:ea typeface="ＭＳ Ｐゴシック" pitchFamily="-109" charset="-128"/>
              <a:cs typeface="ＭＳ Ｐゴシック" pitchFamily="-109" charset="-128"/>
            </a:endParaRPr>
          </a:p>
        </p:txBody>
      </p:sp>
      <p:sp>
        <p:nvSpPr>
          <p:cNvPr id="20483" name="Tijdelijke aanduiding voor inhoud 6"/>
          <p:cNvSpPr>
            <a:spLocks noGrp="1"/>
          </p:cNvSpPr>
          <p:nvPr>
            <p:ph idx="4294967295"/>
          </p:nvPr>
        </p:nvSpPr>
        <p:spPr>
          <a:xfrm>
            <a:off x="395536" y="1772815"/>
            <a:ext cx="8229600" cy="4681773"/>
          </a:xfrm>
          <a:prstGeom prst="rect">
            <a:avLst/>
          </a:prstGeom>
        </p:spPr>
        <p:txBody>
          <a:bodyPr>
            <a:normAutofit/>
          </a:bodyPr>
          <a:lstStyle/>
          <a:p>
            <a:pPr marL="514350" indent="-514350" eaLnBrk="1" hangingPunct="1">
              <a:lnSpc>
                <a:spcPct val="130000"/>
              </a:lnSpc>
              <a:buFont typeface="Arial" pitchFamily="-109" charset="0"/>
              <a:buNone/>
            </a:pPr>
            <a:r>
              <a:rPr lang="nl-NL" sz="2800" b="1" dirty="0" smtClean="0">
                <a:solidFill>
                  <a:srgbClr val="48231E"/>
                </a:solidFill>
                <a:ea typeface="ＭＳ Ｐゴシック" pitchFamily="-109" charset="-128"/>
                <a:cs typeface="ＭＳ Ｐゴシック" pitchFamily="-109" charset="-128"/>
              </a:rPr>
              <a:t>3 + 4 = 7 (yes)			1 + 1 = 3 (no)</a:t>
            </a:r>
          </a:p>
          <a:p>
            <a:pPr marL="514350" indent="-514350" eaLnBrk="1" hangingPunct="1">
              <a:lnSpc>
                <a:spcPct val="130000"/>
              </a:lnSpc>
              <a:buFont typeface="Arial" pitchFamily="-109" charset="0"/>
              <a:buNone/>
            </a:pPr>
            <a:r>
              <a:rPr lang="nl-NL" sz="2800" b="1" dirty="0" smtClean="0">
                <a:solidFill>
                  <a:srgbClr val="48231E"/>
                </a:solidFill>
                <a:ea typeface="ＭＳ Ｐゴシック" pitchFamily="-109" charset="-128"/>
                <a:cs typeface="ＭＳ Ｐゴシック" pitchFamily="-109" charset="-128"/>
              </a:rPr>
              <a:t>3 – 1 = 1 (no)			9 – 1 = 6 (no)</a:t>
            </a:r>
          </a:p>
          <a:p>
            <a:pPr marL="514350" indent="-514350" eaLnBrk="1" hangingPunct="1">
              <a:lnSpc>
                <a:spcPct val="130000"/>
              </a:lnSpc>
              <a:buFont typeface="Arial" pitchFamily="-109" charset="0"/>
              <a:buNone/>
            </a:pPr>
            <a:r>
              <a:rPr lang="nl-NL" sz="2800" b="1" dirty="0" smtClean="0">
                <a:solidFill>
                  <a:srgbClr val="48231E"/>
                </a:solidFill>
                <a:ea typeface="ＭＳ Ｐゴシック" pitchFamily="-109" charset="-128"/>
                <a:cs typeface="ＭＳ Ｐゴシック" pitchFamily="-109" charset="-128"/>
              </a:rPr>
              <a:t>4 + 2 = 5 (no)			7 + 2  = 8 (no)</a:t>
            </a:r>
          </a:p>
          <a:p>
            <a:pPr marL="514350" indent="-514350" eaLnBrk="1" hangingPunct="1">
              <a:lnSpc>
                <a:spcPct val="130000"/>
              </a:lnSpc>
              <a:buFont typeface="Arial" pitchFamily="-109" charset="0"/>
              <a:buNone/>
            </a:pPr>
            <a:r>
              <a:rPr lang="nl-NL" sz="2800" b="1" dirty="0" smtClean="0">
                <a:solidFill>
                  <a:srgbClr val="48231E"/>
                </a:solidFill>
                <a:ea typeface="ＭＳ Ｐゴシック" pitchFamily="-109" charset="-128"/>
                <a:cs typeface="ＭＳ Ｐゴシック" pitchFamily="-109" charset="-128"/>
              </a:rPr>
              <a:t>3 + 5 = 8 (yes)			        etc..</a:t>
            </a:r>
          </a:p>
          <a:p>
            <a:pPr marL="514350" indent="-514350" eaLnBrk="1" hangingPunct="1">
              <a:lnSpc>
                <a:spcPct val="130000"/>
              </a:lnSpc>
              <a:buFont typeface="Arial" pitchFamily="-109" charset="0"/>
              <a:buNone/>
            </a:pPr>
            <a:r>
              <a:rPr lang="nl-NL" sz="2800" b="1" dirty="0" smtClean="0">
                <a:solidFill>
                  <a:srgbClr val="48231E"/>
                </a:solidFill>
                <a:ea typeface="ＭＳ Ｐゴシック" pitchFamily="-109" charset="-128"/>
                <a:cs typeface="ＭＳ Ｐゴシック" pitchFamily="-109" charset="-128"/>
              </a:rPr>
              <a:t>7 – 1 = 6 (yes)			         …….</a:t>
            </a:r>
          </a:p>
          <a:p>
            <a:pPr marL="514350" indent="-514350" eaLnBrk="1" hangingPunct="1">
              <a:lnSpc>
                <a:spcPct val="130000"/>
              </a:lnSpc>
              <a:buFont typeface="Arial" pitchFamily="-109" charset="0"/>
              <a:buNone/>
            </a:pPr>
            <a:r>
              <a:rPr lang="nl-NL" sz="2800" b="1" dirty="0" smtClean="0">
                <a:solidFill>
                  <a:srgbClr val="48231E"/>
                </a:solidFill>
                <a:ea typeface="ＭＳ Ｐゴシック" pitchFamily="-109" charset="-128"/>
                <a:cs typeface="ＭＳ Ｐゴシック" pitchFamily="-109" charset="-128"/>
              </a:rPr>
              <a:t>7 + 1 = 6 (no)			</a:t>
            </a:r>
            <a:r>
              <a:rPr lang="nl-NL" sz="2800" b="1" dirty="0">
                <a:solidFill>
                  <a:srgbClr val="48231E"/>
                </a:solidFill>
                <a:ea typeface="ＭＳ Ｐゴシック" pitchFamily="-109" charset="-128"/>
                <a:cs typeface="ＭＳ Ｐゴシック" pitchFamily="-109" charset="-128"/>
              </a:rPr>
              <a:t> </a:t>
            </a:r>
            <a:r>
              <a:rPr lang="nl-NL" sz="2800" b="1" dirty="0" smtClean="0">
                <a:solidFill>
                  <a:srgbClr val="48231E"/>
                </a:solidFill>
                <a:ea typeface="ＭＳ Ｐゴシック" pitchFamily="-109" charset="-128"/>
                <a:cs typeface="ＭＳ Ｐゴシック" pitchFamily="-109" charset="-128"/>
              </a:rPr>
              <a:t>        ..…..</a:t>
            </a:r>
          </a:p>
          <a:p>
            <a:pPr marL="514350" indent="-514350" eaLnBrk="1" hangingPunct="1">
              <a:lnSpc>
                <a:spcPct val="130000"/>
              </a:lnSpc>
              <a:buFont typeface="Arial" pitchFamily="-109" charset="0"/>
              <a:buNone/>
            </a:pPr>
            <a:r>
              <a:rPr lang="nl-NL" sz="2800" b="1" dirty="0" smtClean="0">
                <a:solidFill>
                  <a:srgbClr val="48231E"/>
                </a:solidFill>
                <a:ea typeface="ＭＳ Ｐゴシック" pitchFamily="-109" charset="-128"/>
                <a:cs typeface="ＭＳ Ｐゴシック" pitchFamily="-109" charset="-128"/>
              </a:rPr>
              <a:t>6 + 3 = 9 (yes)		</a:t>
            </a:r>
            <a:r>
              <a:rPr lang="nl-NL" sz="2800" b="1" dirty="0">
                <a:solidFill>
                  <a:srgbClr val="48231E"/>
                </a:solidFill>
                <a:ea typeface="ＭＳ Ｐゴシック" pitchFamily="-109" charset="-128"/>
                <a:cs typeface="ＭＳ Ｐゴシック" pitchFamily="-109" charset="-128"/>
              </a:rPr>
              <a:t> </a:t>
            </a:r>
            <a:r>
              <a:rPr lang="nl-NL" sz="2800" b="1" dirty="0" smtClean="0">
                <a:solidFill>
                  <a:srgbClr val="48231E"/>
                </a:solidFill>
                <a:ea typeface="ＭＳ Ｐゴシック" pitchFamily="-109" charset="-128"/>
                <a:cs typeface="ＭＳ Ｐゴシック" pitchFamily="-109" charset="-128"/>
              </a:rPr>
              <a:t>                 </a:t>
            </a:r>
            <a:r>
              <a:rPr lang="nl-NL" sz="2800" i="1" dirty="0" smtClean="0">
                <a:solidFill>
                  <a:srgbClr val="48231E"/>
                </a:solidFill>
                <a:ea typeface="ＭＳ Ｐゴシック" pitchFamily="-109" charset="-128"/>
                <a:cs typeface="ＭＳ Ｐゴシック" pitchFamily="-109" charset="-128"/>
              </a:rPr>
              <a:t>n</a:t>
            </a:r>
            <a:r>
              <a:rPr lang="nl-NL" sz="2800" dirty="0" smtClean="0">
                <a:solidFill>
                  <a:srgbClr val="48231E"/>
                </a:solidFill>
                <a:ea typeface="ＭＳ Ｐゴシック" pitchFamily="-109" charset="-128"/>
                <a:cs typeface="ＭＳ Ｐゴシック" pitchFamily="-109" charset="-128"/>
              </a:rPr>
              <a:t> = 560</a:t>
            </a:r>
            <a:r>
              <a:rPr lang="nl-NL" sz="2800" b="1" dirty="0" smtClean="0">
                <a:solidFill>
                  <a:srgbClr val="000090"/>
                </a:solidFill>
                <a:ea typeface="ＭＳ Ｐゴシック" pitchFamily="-109" charset="-128"/>
                <a:cs typeface="ＭＳ Ｐゴシック" pitchFamily="-109" charset="-128"/>
              </a:rPr>
              <a:t>	</a:t>
            </a:r>
          </a:p>
          <a:p>
            <a:pPr marL="514350" indent="-514350" eaLnBrk="1" hangingPunct="1">
              <a:buFont typeface="Arial" pitchFamily="-109" charset="0"/>
              <a:buNone/>
            </a:pPr>
            <a:endParaRPr lang="nl-NL" sz="2800" b="1" dirty="0">
              <a:solidFill>
                <a:srgbClr val="000090"/>
              </a:solidFill>
              <a:ea typeface="ＭＳ Ｐゴシック" pitchFamily="-109" charset="-128"/>
              <a:cs typeface="ＭＳ Ｐゴシック" pitchFamily="-109" charset="-128"/>
            </a:endParaRPr>
          </a:p>
          <a:p>
            <a:pPr marL="514350" indent="-514350" eaLnBrk="1" hangingPunct="1">
              <a:buFont typeface="Arial" pitchFamily="-109" charset="0"/>
              <a:buNone/>
            </a:pPr>
            <a:endParaRPr lang="nl-NL" sz="2800" b="1" dirty="0">
              <a:solidFill>
                <a:srgbClr val="000090"/>
              </a:solidFill>
              <a:ea typeface="ＭＳ Ｐゴシック" pitchFamily="-109" charset="-128"/>
              <a:cs typeface="ＭＳ Ｐゴシック" pitchFamily="-109" charset="-128"/>
            </a:endParaRPr>
          </a:p>
        </p:txBody>
      </p:sp>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25</a:t>
            </a:fld>
            <a:endParaRPr lang="en-US"/>
          </a:p>
        </p:txBody>
      </p:sp>
    </p:spTree>
    <p:extLst>
      <p:ext uri="{BB962C8B-B14F-4D97-AF65-F5344CB8AC3E}">
        <p14:creationId xmlns:p14="http://schemas.microsoft.com/office/powerpoint/2010/main" val="311473511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5"/>
          <p:cNvSpPr>
            <a:spLocks noGrp="1"/>
          </p:cNvSpPr>
          <p:nvPr>
            <p:ph type="title"/>
          </p:nvPr>
        </p:nvSpPr>
        <p:spPr>
          <a:xfrm>
            <a:off x="323528" y="251461"/>
            <a:ext cx="8458200" cy="634006"/>
          </a:xfrm>
        </p:spPr>
        <p:txBody>
          <a:bodyPr>
            <a:normAutofit fontScale="90000"/>
          </a:bodyPr>
          <a:lstStyle/>
          <a:p>
            <a:pPr eaLnBrk="1" hangingPunct="1"/>
            <a:r>
              <a:rPr lang="nl-NL" sz="4000" b="1" dirty="0" err="1" smtClean="0">
                <a:solidFill>
                  <a:srgbClr val="660066"/>
                </a:solidFill>
                <a:ea typeface="ＭＳ Ｐゴシック" pitchFamily="-109" charset="-128"/>
                <a:cs typeface="ＭＳ Ｐゴシック" pitchFamily="-109" charset="-128"/>
              </a:rPr>
              <a:t>Erikson-flanker</a:t>
            </a:r>
            <a:r>
              <a:rPr lang="nl-NL" sz="4000" b="1" dirty="0" smtClean="0">
                <a:solidFill>
                  <a:srgbClr val="660066"/>
                </a:solidFill>
                <a:ea typeface="ＭＳ Ｐゴシック" pitchFamily="-109" charset="-128"/>
                <a:cs typeface="ＭＳ Ｐゴシック" pitchFamily="-109" charset="-128"/>
              </a:rPr>
              <a:t> </a:t>
            </a:r>
            <a:r>
              <a:rPr lang="nl-NL" sz="4000" b="1" dirty="0" err="1" smtClean="0">
                <a:solidFill>
                  <a:srgbClr val="660066"/>
                </a:solidFill>
                <a:ea typeface="ＭＳ Ｐゴシック" pitchFamily="-109" charset="-128"/>
                <a:cs typeface="ＭＳ Ｐゴシック" pitchFamily="-109" charset="-128"/>
              </a:rPr>
              <a:t>task</a:t>
            </a:r>
            <a:r>
              <a:rPr lang="nl-NL" sz="4000" b="1" dirty="0" smtClean="0">
                <a:solidFill>
                  <a:srgbClr val="660066"/>
                </a:solidFill>
                <a:ea typeface="ＭＳ Ｐゴシック" pitchFamily="-109" charset="-128"/>
                <a:cs typeface="ＭＳ Ｐゴシック" pitchFamily="-109" charset="-128"/>
              </a:rPr>
              <a:t> </a:t>
            </a:r>
            <a:endParaRPr lang="en-GB" sz="4000" b="1" dirty="0" smtClean="0">
              <a:solidFill>
                <a:srgbClr val="660066"/>
              </a:solidFill>
              <a:ea typeface="ＭＳ Ｐゴシック" pitchFamily="-109" charset="-128"/>
              <a:cs typeface="ＭＳ Ｐゴシック" pitchFamily="-109" charset="-128"/>
            </a:endParaRPr>
          </a:p>
        </p:txBody>
      </p:sp>
      <p:sp>
        <p:nvSpPr>
          <p:cNvPr id="20483" name="Tijdelijke aanduiding voor inhoud 6"/>
          <p:cNvSpPr>
            <a:spLocks noGrp="1"/>
          </p:cNvSpPr>
          <p:nvPr>
            <p:ph idx="4294967295"/>
          </p:nvPr>
        </p:nvSpPr>
        <p:spPr>
          <a:xfrm>
            <a:off x="323527" y="1514615"/>
            <a:ext cx="8578691" cy="5021529"/>
          </a:xfrm>
          <a:prstGeom prst="rect">
            <a:avLst/>
          </a:prstGeom>
        </p:spPr>
        <p:txBody>
          <a:bodyPr>
            <a:normAutofit lnSpcReduction="10000"/>
          </a:bodyPr>
          <a:lstStyle/>
          <a:p>
            <a:pPr marL="514350" indent="-514350" eaLnBrk="1" hangingPunct="1">
              <a:lnSpc>
                <a:spcPct val="130000"/>
              </a:lnSpc>
              <a:buFont typeface="Arial" pitchFamily="-109" charset="0"/>
              <a:buNone/>
            </a:pPr>
            <a:r>
              <a:rPr lang="nl-NL" sz="2800" b="1" dirty="0" smtClean="0">
                <a:solidFill>
                  <a:srgbClr val="000090"/>
                </a:solidFill>
                <a:ea typeface="ＭＳ Ｐゴシック" pitchFamily="-109" charset="-128"/>
                <a:cs typeface="ＭＳ Ｐゴシック" pitchFamily="-109" charset="-128"/>
              </a:rPr>
              <a:t>	</a:t>
            </a:r>
            <a:r>
              <a:rPr lang="nl-NL" sz="2800" b="1" dirty="0" smtClean="0">
                <a:solidFill>
                  <a:srgbClr val="48231E"/>
                </a:solidFill>
                <a:ea typeface="ＭＳ Ｐゴシック" pitchFamily="-109" charset="-128"/>
                <a:cs typeface="ＭＳ Ｐゴシック" pitchFamily="-109" charset="-128"/>
              </a:rPr>
              <a:t>trial a		</a:t>
            </a:r>
            <a:r>
              <a:rPr lang="nl-NL" sz="3600" b="1" dirty="0" smtClean="0">
                <a:solidFill>
                  <a:srgbClr val="48231E"/>
                </a:solidFill>
                <a:ea typeface="ＭＳ Ｐゴシック" pitchFamily="-109" charset="-128"/>
                <a:cs typeface="ＭＳ Ｐゴシック" pitchFamily="-109" charset="-128"/>
              </a:rPr>
              <a:t>=&gt; =&gt; =&gt; =&gt; =&gt; </a:t>
            </a:r>
            <a:r>
              <a:rPr lang="nl-NL" sz="2400" b="1" dirty="0" smtClean="0">
                <a:solidFill>
                  <a:srgbClr val="48231E"/>
                </a:solidFill>
                <a:ea typeface="ＭＳ Ｐゴシック" pitchFamily="-109" charset="-128"/>
                <a:cs typeface="ＭＳ Ｐゴシック" pitchFamily="-109" charset="-128"/>
              </a:rPr>
              <a:t>(max congruent)</a:t>
            </a:r>
          </a:p>
          <a:p>
            <a:pPr marL="514350" indent="-514350" eaLnBrk="1" hangingPunct="1">
              <a:lnSpc>
                <a:spcPct val="130000"/>
              </a:lnSpc>
              <a:buNone/>
            </a:pPr>
            <a:r>
              <a:rPr lang="nl-NL" sz="3600" b="1" dirty="0" smtClean="0">
                <a:solidFill>
                  <a:srgbClr val="48231E"/>
                </a:solidFill>
                <a:ea typeface="ＭＳ Ｐゴシック" pitchFamily="-109" charset="-128"/>
                <a:cs typeface="ＭＳ Ｐゴシック" pitchFamily="-109" charset="-128"/>
              </a:rPr>
              <a:t>	</a:t>
            </a:r>
            <a:r>
              <a:rPr lang="nl-NL" sz="2800" b="1" dirty="0" smtClean="0">
                <a:solidFill>
                  <a:srgbClr val="48231E"/>
                </a:solidFill>
                <a:ea typeface="ＭＳ Ｐゴシック" pitchFamily="-109" charset="-128"/>
                <a:cs typeface="ＭＳ Ｐゴシック" pitchFamily="-109" charset="-128"/>
              </a:rPr>
              <a:t>trial b</a:t>
            </a:r>
            <a:r>
              <a:rPr lang="nl-NL" sz="3600" b="1" dirty="0" smtClean="0">
                <a:solidFill>
                  <a:srgbClr val="48231E"/>
                </a:solidFill>
                <a:ea typeface="ＭＳ Ｐゴシック" pitchFamily="-109" charset="-128"/>
                <a:cs typeface="ＭＳ Ｐゴシック" pitchFamily="-109" charset="-128"/>
              </a:rPr>
              <a:t>		</a:t>
            </a:r>
            <a:r>
              <a:rPr lang="nl-NL" sz="3600" b="1" dirty="0">
                <a:solidFill>
                  <a:srgbClr val="48231E"/>
                </a:solidFill>
                <a:ea typeface="ＭＳ Ｐゴシック" pitchFamily="-109" charset="-128"/>
                <a:cs typeface="ＭＳ Ｐゴシック" pitchFamily="-109" charset="-128"/>
              </a:rPr>
              <a:t>=&gt; =&gt; &lt;=</a:t>
            </a:r>
            <a:r>
              <a:rPr lang="nl-NL" sz="3600" b="1" dirty="0" smtClean="0">
                <a:solidFill>
                  <a:srgbClr val="48231E"/>
                </a:solidFill>
                <a:ea typeface="ＭＳ Ｐゴシック" pitchFamily="-109" charset="-128"/>
                <a:cs typeface="ＭＳ Ｐゴシック" pitchFamily="-109" charset="-128"/>
              </a:rPr>
              <a:t> </a:t>
            </a:r>
            <a:r>
              <a:rPr lang="nl-NL" sz="3600" b="1" dirty="0">
                <a:solidFill>
                  <a:srgbClr val="48231E"/>
                </a:solidFill>
                <a:ea typeface="ＭＳ Ｐゴシック" pitchFamily="-109" charset="-128"/>
                <a:cs typeface="ＭＳ Ｐゴシック" pitchFamily="-109" charset="-128"/>
              </a:rPr>
              <a:t>=&gt; =&gt; </a:t>
            </a:r>
            <a:r>
              <a:rPr lang="nl-NL" sz="2400" b="1" dirty="0" smtClean="0">
                <a:solidFill>
                  <a:srgbClr val="48231E"/>
                </a:solidFill>
                <a:ea typeface="ＭＳ Ｐゴシック" pitchFamily="-109" charset="-128"/>
                <a:cs typeface="ＭＳ Ｐゴシック" pitchFamily="-109" charset="-128"/>
              </a:rPr>
              <a:t>(max discongruent)</a:t>
            </a:r>
            <a:endParaRPr lang="nl-NL" sz="3600" b="1" dirty="0" smtClean="0">
              <a:solidFill>
                <a:srgbClr val="48231E"/>
              </a:solidFill>
              <a:ea typeface="ＭＳ Ｐゴシック" pitchFamily="-109" charset="-128"/>
              <a:cs typeface="ＭＳ Ｐゴシック" pitchFamily="-109" charset="-128"/>
            </a:endParaRPr>
          </a:p>
          <a:p>
            <a:pPr marL="514350" indent="-514350" eaLnBrk="1" hangingPunct="1">
              <a:lnSpc>
                <a:spcPct val="130000"/>
              </a:lnSpc>
              <a:buNone/>
            </a:pPr>
            <a:r>
              <a:rPr lang="nl-NL" sz="3600" b="1" dirty="0">
                <a:solidFill>
                  <a:srgbClr val="48231E"/>
                </a:solidFill>
                <a:ea typeface="ＭＳ Ｐゴシック" pitchFamily="-109" charset="-128"/>
                <a:cs typeface="ＭＳ Ｐゴシック" pitchFamily="-109" charset="-128"/>
              </a:rPr>
              <a:t>	</a:t>
            </a:r>
            <a:r>
              <a:rPr lang="nl-NL" sz="2800" b="1" dirty="0" smtClean="0">
                <a:solidFill>
                  <a:srgbClr val="48231E"/>
                </a:solidFill>
                <a:ea typeface="ＭＳ Ｐゴシック" pitchFamily="-109" charset="-128"/>
                <a:cs typeface="ＭＳ Ｐゴシック" pitchFamily="-109" charset="-128"/>
              </a:rPr>
              <a:t>trial c</a:t>
            </a:r>
            <a:r>
              <a:rPr lang="nl-NL" sz="2800" b="1" dirty="0">
                <a:solidFill>
                  <a:srgbClr val="48231E"/>
                </a:solidFill>
                <a:ea typeface="ＭＳ Ｐゴシック" pitchFamily="-109" charset="-128"/>
                <a:cs typeface="ＭＳ Ｐゴシック" pitchFamily="-109" charset="-128"/>
              </a:rPr>
              <a:t>		</a:t>
            </a:r>
            <a:r>
              <a:rPr lang="nl-NL" sz="3600" b="1" dirty="0" smtClean="0">
                <a:solidFill>
                  <a:srgbClr val="48231E"/>
                </a:solidFill>
                <a:ea typeface="ＭＳ Ｐゴシック" pitchFamily="-109" charset="-128"/>
                <a:cs typeface="ＭＳ Ｐゴシック" pitchFamily="-109" charset="-128"/>
              </a:rPr>
              <a:t>&lt;</a:t>
            </a:r>
            <a:r>
              <a:rPr lang="nl-NL" sz="3600" b="1" dirty="0">
                <a:solidFill>
                  <a:srgbClr val="48231E"/>
                </a:solidFill>
                <a:ea typeface="ＭＳ Ｐゴシック" pitchFamily="-109" charset="-128"/>
                <a:cs typeface="ＭＳ Ｐゴシック" pitchFamily="-109" charset="-128"/>
              </a:rPr>
              <a:t>=</a:t>
            </a:r>
            <a:r>
              <a:rPr lang="nl-NL" sz="3600" b="1" dirty="0" smtClean="0">
                <a:solidFill>
                  <a:srgbClr val="48231E"/>
                </a:solidFill>
                <a:ea typeface="ＭＳ Ｐゴシック" pitchFamily="-109" charset="-128"/>
                <a:cs typeface="ＭＳ Ｐゴシック" pitchFamily="-109" charset="-128"/>
              </a:rPr>
              <a:t> </a:t>
            </a:r>
            <a:r>
              <a:rPr lang="nl-NL" sz="3600" b="1" dirty="0">
                <a:solidFill>
                  <a:srgbClr val="48231E"/>
                </a:solidFill>
                <a:ea typeface="ＭＳ Ｐゴシック" pitchFamily="-109" charset="-128"/>
                <a:cs typeface="ＭＳ Ｐゴシック" pitchFamily="-109" charset="-128"/>
              </a:rPr>
              <a:t>&lt;=</a:t>
            </a:r>
            <a:r>
              <a:rPr lang="nl-NL" sz="3600" b="1" dirty="0" smtClean="0">
                <a:solidFill>
                  <a:srgbClr val="48231E"/>
                </a:solidFill>
                <a:ea typeface="ＭＳ Ｐゴシック" pitchFamily="-109" charset="-128"/>
                <a:cs typeface="ＭＳ Ｐゴシック" pitchFamily="-109" charset="-128"/>
              </a:rPr>
              <a:t> </a:t>
            </a:r>
            <a:r>
              <a:rPr lang="nl-NL" sz="3600" b="1" dirty="0">
                <a:solidFill>
                  <a:srgbClr val="48231E"/>
                </a:solidFill>
                <a:ea typeface="ＭＳ Ｐゴシック" pitchFamily="-109" charset="-128"/>
                <a:cs typeface="ＭＳ Ｐゴシック" pitchFamily="-109" charset="-128"/>
              </a:rPr>
              <a:t>&lt;=</a:t>
            </a:r>
            <a:r>
              <a:rPr lang="nl-NL" sz="3600" b="1" dirty="0" smtClean="0">
                <a:solidFill>
                  <a:srgbClr val="48231E"/>
                </a:solidFill>
                <a:ea typeface="ＭＳ Ｐゴシック" pitchFamily="-109" charset="-128"/>
                <a:cs typeface="ＭＳ Ｐゴシック" pitchFamily="-109" charset="-128"/>
              </a:rPr>
              <a:t> </a:t>
            </a:r>
            <a:r>
              <a:rPr lang="nl-NL" sz="3600" b="1" dirty="0">
                <a:solidFill>
                  <a:srgbClr val="48231E"/>
                </a:solidFill>
                <a:ea typeface="ＭＳ Ｐゴシック" pitchFamily="-109" charset="-128"/>
                <a:cs typeface="ＭＳ Ｐゴシック" pitchFamily="-109" charset="-128"/>
              </a:rPr>
              <a:t>=&gt; =&gt;</a:t>
            </a:r>
          </a:p>
          <a:p>
            <a:pPr marL="514350" indent="-514350" eaLnBrk="1" hangingPunct="1">
              <a:lnSpc>
                <a:spcPct val="130000"/>
              </a:lnSpc>
              <a:buNone/>
            </a:pPr>
            <a:r>
              <a:rPr lang="nl-NL" sz="2800" b="1" dirty="0">
                <a:solidFill>
                  <a:srgbClr val="48231E"/>
                </a:solidFill>
                <a:ea typeface="ＭＳ Ｐゴシック" pitchFamily="-109" charset="-128"/>
                <a:cs typeface="ＭＳ Ｐゴシック" pitchFamily="-109" charset="-128"/>
              </a:rPr>
              <a:t>	</a:t>
            </a:r>
            <a:r>
              <a:rPr lang="nl-NL" sz="2800" b="1" dirty="0" smtClean="0">
                <a:solidFill>
                  <a:srgbClr val="48231E"/>
                </a:solidFill>
                <a:ea typeface="ＭＳ Ｐゴシック" pitchFamily="-109" charset="-128"/>
                <a:cs typeface="ＭＳ Ｐゴシック" pitchFamily="-109" charset="-128"/>
              </a:rPr>
              <a:t>trial d</a:t>
            </a:r>
            <a:r>
              <a:rPr lang="nl-NL" sz="2800" b="1" dirty="0">
                <a:solidFill>
                  <a:srgbClr val="48231E"/>
                </a:solidFill>
                <a:ea typeface="ＭＳ Ｐゴシック" pitchFamily="-109" charset="-128"/>
                <a:cs typeface="ＭＳ Ｐゴシック" pitchFamily="-109" charset="-128"/>
              </a:rPr>
              <a:t>		</a:t>
            </a:r>
            <a:r>
              <a:rPr lang="nl-NL" sz="3600" b="1" dirty="0" smtClean="0">
                <a:solidFill>
                  <a:srgbClr val="48231E"/>
                </a:solidFill>
                <a:ea typeface="ＭＳ Ｐゴシック" pitchFamily="-109" charset="-128"/>
                <a:cs typeface="ＭＳ Ｐゴシック" pitchFamily="-109" charset="-128"/>
              </a:rPr>
              <a:t>&lt;</a:t>
            </a:r>
            <a:r>
              <a:rPr lang="nl-NL" sz="3600" b="1" dirty="0">
                <a:solidFill>
                  <a:srgbClr val="48231E"/>
                </a:solidFill>
                <a:ea typeface="ＭＳ Ｐゴシック" pitchFamily="-109" charset="-128"/>
                <a:cs typeface="ＭＳ Ｐゴシック" pitchFamily="-109" charset="-128"/>
              </a:rPr>
              <a:t>= =&gt;</a:t>
            </a:r>
            <a:r>
              <a:rPr lang="nl-NL" sz="3600" b="1" dirty="0" smtClean="0">
                <a:solidFill>
                  <a:srgbClr val="48231E"/>
                </a:solidFill>
                <a:ea typeface="ＭＳ Ｐゴシック" pitchFamily="-109" charset="-128"/>
                <a:cs typeface="ＭＳ Ｐゴシック" pitchFamily="-109" charset="-128"/>
              </a:rPr>
              <a:t> </a:t>
            </a:r>
            <a:r>
              <a:rPr lang="nl-NL" sz="3600" b="1" dirty="0">
                <a:solidFill>
                  <a:srgbClr val="48231E"/>
                </a:solidFill>
                <a:ea typeface="ＭＳ Ｐゴシック" pitchFamily="-109" charset="-128"/>
                <a:cs typeface="ＭＳ Ｐゴシック" pitchFamily="-109" charset="-128"/>
              </a:rPr>
              <a:t>=&gt; </a:t>
            </a:r>
            <a:r>
              <a:rPr lang="nl-NL" sz="3600" b="1" dirty="0" smtClean="0">
                <a:solidFill>
                  <a:srgbClr val="48231E"/>
                </a:solidFill>
                <a:ea typeface="ＭＳ Ｐゴシック" pitchFamily="-109" charset="-128"/>
                <a:cs typeface="ＭＳ Ｐゴシック" pitchFamily="-109" charset="-128"/>
              </a:rPr>
              <a:t>&lt;= </a:t>
            </a:r>
            <a:r>
              <a:rPr lang="nl-NL" sz="3600" b="1" dirty="0">
                <a:solidFill>
                  <a:srgbClr val="48231E"/>
                </a:solidFill>
                <a:ea typeface="ＭＳ Ｐゴシック" pitchFamily="-109" charset="-128"/>
                <a:cs typeface="ＭＳ Ｐゴシック" pitchFamily="-109" charset="-128"/>
              </a:rPr>
              <a:t>=&gt;</a:t>
            </a:r>
          </a:p>
          <a:p>
            <a:pPr marL="514350" indent="-514350" eaLnBrk="1" hangingPunct="1">
              <a:lnSpc>
                <a:spcPct val="130000"/>
              </a:lnSpc>
              <a:buNone/>
            </a:pPr>
            <a:endParaRPr lang="nl-NL" sz="2800" b="1" dirty="0">
              <a:solidFill>
                <a:srgbClr val="48231E"/>
              </a:solidFill>
              <a:ea typeface="ＭＳ Ｐゴシック" pitchFamily="-109" charset="-128"/>
              <a:cs typeface="ＭＳ Ｐゴシック" pitchFamily="-109" charset="-128"/>
            </a:endParaRPr>
          </a:p>
          <a:p>
            <a:pPr marL="514350" indent="-514350" algn="ctr" eaLnBrk="1" hangingPunct="1">
              <a:lnSpc>
                <a:spcPct val="130000"/>
              </a:lnSpc>
              <a:buFont typeface="Arial" pitchFamily="-109" charset="0"/>
              <a:buNone/>
            </a:pPr>
            <a:endParaRPr lang="nl-NL" dirty="0" smtClean="0">
              <a:ea typeface="ＭＳ Ｐゴシック" pitchFamily="-109" charset="-128"/>
              <a:cs typeface="ＭＳ Ｐゴシック" pitchFamily="-109" charset="-128"/>
            </a:endParaRPr>
          </a:p>
          <a:p>
            <a:pPr marL="514350" indent="-514350" algn="ctr" eaLnBrk="1" hangingPunct="1">
              <a:lnSpc>
                <a:spcPct val="130000"/>
              </a:lnSpc>
              <a:buFont typeface="Arial" pitchFamily="-109" charset="0"/>
              <a:buNone/>
            </a:pPr>
            <a:r>
              <a:rPr lang="nl-NL" dirty="0" smtClean="0">
                <a:solidFill>
                  <a:srgbClr val="48231E"/>
                </a:solidFill>
                <a:ea typeface="ＭＳ Ｐゴシック" pitchFamily="-109" charset="-128"/>
                <a:cs typeface="ＭＳ Ｐゴシック" pitchFamily="-109" charset="-128"/>
              </a:rPr>
              <a:t>.….. </a:t>
            </a:r>
            <a:r>
              <a:rPr lang="nl-NL" i="1" dirty="0">
                <a:solidFill>
                  <a:srgbClr val="48231E"/>
                </a:solidFill>
                <a:ea typeface="ＭＳ Ｐゴシック" pitchFamily="-109" charset="-128"/>
                <a:cs typeface="ＭＳ Ｐゴシック" pitchFamily="-109" charset="-128"/>
              </a:rPr>
              <a:t>n</a:t>
            </a:r>
            <a:r>
              <a:rPr lang="nl-NL" dirty="0" smtClean="0">
                <a:solidFill>
                  <a:srgbClr val="48231E"/>
                </a:solidFill>
                <a:ea typeface="ＭＳ Ｐゴシック" pitchFamily="-109" charset="-128"/>
                <a:cs typeface="ＭＳ Ｐゴシック" pitchFamily="-109" charset="-128"/>
              </a:rPr>
              <a:t> = 560</a:t>
            </a:r>
          </a:p>
          <a:p>
            <a:pPr marL="514350" indent="-514350" eaLnBrk="1" hangingPunct="1">
              <a:buFont typeface="Arial" pitchFamily="-109" charset="0"/>
              <a:buNone/>
            </a:pPr>
            <a:r>
              <a:rPr lang="nl-NL" sz="2800" b="1" dirty="0">
                <a:solidFill>
                  <a:srgbClr val="48231E"/>
                </a:solidFill>
                <a:ea typeface="ＭＳ Ｐゴシック" pitchFamily="-109" charset="-128"/>
                <a:cs typeface="ＭＳ Ｐゴシック" pitchFamily="-109" charset="-128"/>
              </a:rPr>
              <a:t>	</a:t>
            </a:r>
            <a:r>
              <a:rPr lang="nl-NL" sz="2800" b="1" dirty="0" smtClean="0">
                <a:solidFill>
                  <a:srgbClr val="48231E"/>
                </a:solidFill>
                <a:ea typeface="ＭＳ Ｐゴシック" pitchFamily="-109" charset="-128"/>
                <a:cs typeface="ＭＳ Ｐゴシック" pitchFamily="-109" charset="-128"/>
              </a:rPr>
              <a:t>	</a:t>
            </a:r>
          </a:p>
          <a:p>
            <a:pPr marL="514350" indent="-514350" eaLnBrk="1" hangingPunct="1">
              <a:buFont typeface="Arial" pitchFamily="-109" charset="0"/>
              <a:buNone/>
            </a:pPr>
            <a:endParaRPr lang="nl-NL" sz="2800" b="1" dirty="0">
              <a:solidFill>
                <a:srgbClr val="000090"/>
              </a:solidFill>
              <a:ea typeface="ＭＳ Ｐゴシック" pitchFamily="-109" charset="-128"/>
              <a:cs typeface="ＭＳ Ｐゴシック" pitchFamily="-109" charset="-128"/>
            </a:endParaRPr>
          </a:p>
          <a:p>
            <a:pPr marL="514350" indent="-514350" eaLnBrk="1" hangingPunct="1">
              <a:buFont typeface="Arial" pitchFamily="-109" charset="0"/>
              <a:buNone/>
            </a:pPr>
            <a:endParaRPr lang="nl-NL" sz="2800" b="1" dirty="0">
              <a:solidFill>
                <a:srgbClr val="000090"/>
              </a:solidFill>
              <a:ea typeface="ＭＳ Ｐゴシック" pitchFamily="-109" charset="-128"/>
              <a:cs typeface="ＭＳ Ｐゴシック" pitchFamily="-109" charset="-128"/>
            </a:endParaRPr>
          </a:p>
        </p:txBody>
      </p:sp>
      <p:cxnSp>
        <p:nvCxnSpPr>
          <p:cNvPr id="3" name="Rechte verbindingslijn met pijl 2"/>
          <p:cNvCxnSpPr/>
          <p:nvPr/>
        </p:nvCxnSpPr>
        <p:spPr>
          <a:xfrm>
            <a:off x="4593209" y="4797152"/>
            <a:ext cx="0" cy="5040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26</a:t>
            </a:fld>
            <a:endParaRPr lang="en-US"/>
          </a:p>
        </p:txBody>
      </p:sp>
    </p:spTree>
    <p:extLst>
      <p:ext uri="{BB962C8B-B14F-4D97-AF65-F5344CB8AC3E}">
        <p14:creationId xmlns:p14="http://schemas.microsoft.com/office/powerpoint/2010/main" val="351851503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5"/>
          <p:cNvSpPr>
            <a:spLocks noGrp="1"/>
          </p:cNvSpPr>
          <p:nvPr>
            <p:ph type="title"/>
          </p:nvPr>
        </p:nvSpPr>
        <p:spPr>
          <a:xfrm>
            <a:off x="179512" y="116632"/>
            <a:ext cx="8748464" cy="775026"/>
          </a:xfrm>
        </p:spPr>
        <p:txBody>
          <a:bodyPr/>
          <a:lstStyle/>
          <a:p>
            <a:pPr eaLnBrk="1" hangingPunct="1"/>
            <a:r>
              <a:rPr lang="en-GB" b="1" dirty="0" smtClean="0">
                <a:solidFill>
                  <a:srgbClr val="660066"/>
                </a:solidFill>
                <a:ea typeface="ＭＳ Ｐゴシック" pitchFamily="-109" charset="-128"/>
                <a:cs typeface="ＭＳ Ｐゴシック" pitchFamily="-109" charset="-128"/>
              </a:rPr>
              <a:t>Number of Log-normal distributions</a:t>
            </a:r>
          </a:p>
        </p:txBody>
      </p:sp>
      <p:graphicFrame>
        <p:nvGraphicFramePr>
          <p:cNvPr id="3" name="Tijdelijke aanduiding voor inhoud 2"/>
          <p:cNvGraphicFramePr>
            <a:graphicFrameLocks noGrp="1"/>
          </p:cNvGraphicFramePr>
          <p:nvPr>
            <p:ph idx="4294967295"/>
            <p:extLst>
              <p:ext uri="{D42A27DB-BD31-4B8C-83A1-F6EECF244321}">
                <p14:modId xmlns:p14="http://schemas.microsoft.com/office/powerpoint/2010/main" val="2043121737"/>
              </p:ext>
            </p:extLst>
          </p:nvPr>
        </p:nvGraphicFramePr>
        <p:xfrm>
          <a:off x="239232" y="1124744"/>
          <a:ext cx="8229599" cy="5368644"/>
        </p:xfrm>
        <a:graphic>
          <a:graphicData uri="http://schemas.openxmlformats.org/drawingml/2006/table">
            <a:tbl>
              <a:tblPr firstRow="1" bandRow="1">
                <a:tableStyleId>{5C22544A-7EE6-4342-B048-85BDC9FD1C3A}</a:tableStyleId>
              </a:tblPr>
              <a:tblGrid>
                <a:gridCol w="1175657"/>
                <a:gridCol w="1175657"/>
                <a:gridCol w="1681134"/>
                <a:gridCol w="360040"/>
                <a:gridCol w="1485797"/>
                <a:gridCol w="1175657"/>
                <a:gridCol w="1175657"/>
              </a:tblGrid>
              <a:tr h="705205">
                <a:tc gridSpan="3">
                  <a:txBody>
                    <a:bodyPr/>
                    <a:lstStyle/>
                    <a:p>
                      <a:pPr algn="ctr"/>
                      <a:r>
                        <a:rPr lang="nl-NL" sz="2800" dirty="0" err="1" smtClean="0"/>
                        <a:t>Dyslexic</a:t>
                      </a:r>
                      <a:endParaRPr lang="nl-NL" sz="2800" dirty="0"/>
                    </a:p>
                  </a:txBody>
                  <a:tcPr/>
                </a:tc>
                <a:tc hMerge="1">
                  <a:txBody>
                    <a:bodyPr/>
                    <a:lstStyle/>
                    <a:p>
                      <a:endParaRPr lang="nl-NL" dirty="0"/>
                    </a:p>
                  </a:txBody>
                  <a:tcPr/>
                </a:tc>
                <a:tc hMerge="1">
                  <a:txBody>
                    <a:bodyPr/>
                    <a:lstStyle/>
                    <a:p>
                      <a:endParaRPr lang="nl-NL" dirty="0"/>
                    </a:p>
                  </a:txBody>
                  <a:tcPr/>
                </a:tc>
                <a:tc>
                  <a:txBody>
                    <a:bodyPr/>
                    <a:lstStyle/>
                    <a:p>
                      <a:pPr algn="ctr"/>
                      <a:endParaRPr lang="nl-NL" sz="2800" dirty="0"/>
                    </a:p>
                  </a:txBody>
                  <a:tcPr/>
                </a:tc>
                <a:tc gridSpan="3">
                  <a:txBody>
                    <a:bodyPr/>
                    <a:lstStyle/>
                    <a:p>
                      <a:pPr algn="ctr"/>
                      <a:r>
                        <a:rPr lang="nl-NL" sz="2800" dirty="0" smtClean="0"/>
                        <a:t>Non-</a:t>
                      </a:r>
                      <a:r>
                        <a:rPr lang="nl-NL" sz="2800" baseline="0" dirty="0" smtClean="0"/>
                        <a:t> </a:t>
                      </a:r>
                      <a:r>
                        <a:rPr lang="nl-NL" sz="2800" baseline="0" dirty="0" err="1" smtClean="0"/>
                        <a:t>dyslexic</a:t>
                      </a:r>
                      <a:endParaRPr lang="nl-NL" sz="2800" dirty="0"/>
                    </a:p>
                  </a:txBody>
                  <a:tcPr/>
                </a:tc>
                <a:tc hMerge="1">
                  <a:txBody>
                    <a:bodyPr/>
                    <a:lstStyle/>
                    <a:p>
                      <a:endParaRPr lang="nl-NL" dirty="0"/>
                    </a:p>
                  </a:txBody>
                  <a:tcPr/>
                </a:tc>
                <a:tc hMerge="1">
                  <a:txBody>
                    <a:bodyPr/>
                    <a:lstStyle/>
                    <a:p>
                      <a:endParaRPr lang="nl-NL" dirty="0"/>
                    </a:p>
                  </a:txBody>
                  <a:tcPr/>
                </a:tc>
              </a:tr>
              <a:tr h="497708">
                <a:tc>
                  <a:txBody>
                    <a:bodyPr/>
                    <a:lstStyle/>
                    <a:p>
                      <a:pPr algn="ctr"/>
                      <a:r>
                        <a:rPr lang="nl-NL" sz="2800" dirty="0" smtClean="0">
                          <a:solidFill>
                            <a:srgbClr val="48231E"/>
                          </a:solidFill>
                        </a:rPr>
                        <a:t>3</a:t>
                      </a:r>
                      <a:endParaRPr lang="nl-NL" sz="2800" dirty="0">
                        <a:solidFill>
                          <a:srgbClr val="48231E"/>
                        </a:solidFill>
                      </a:endParaRPr>
                    </a:p>
                  </a:txBody>
                  <a:tcPr/>
                </a:tc>
                <a:tc>
                  <a:txBody>
                    <a:bodyPr/>
                    <a:lstStyle/>
                    <a:p>
                      <a:pPr algn="ctr"/>
                      <a:r>
                        <a:rPr lang="nl-NL" sz="2800" dirty="0" smtClean="0">
                          <a:solidFill>
                            <a:srgbClr val="48231E"/>
                          </a:solidFill>
                        </a:rPr>
                        <a:t>2</a:t>
                      </a:r>
                      <a:endParaRPr lang="nl-NL" sz="2800" dirty="0">
                        <a:solidFill>
                          <a:srgbClr val="48231E"/>
                        </a:solidFill>
                      </a:endParaRPr>
                    </a:p>
                  </a:txBody>
                  <a:tcPr/>
                </a:tc>
                <a:tc>
                  <a:txBody>
                    <a:bodyPr/>
                    <a:lstStyle/>
                    <a:p>
                      <a:pPr algn="ctr"/>
                      <a:r>
                        <a:rPr lang="nl-NL" sz="2800" dirty="0" smtClean="0">
                          <a:solidFill>
                            <a:srgbClr val="48231E"/>
                          </a:solidFill>
                        </a:rPr>
                        <a:t>1</a:t>
                      </a:r>
                      <a:endParaRPr lang="nl-NL" sz="2800" dirty="0">
                        <a:solidFill>
                          <a:srgbClr val="48231E"/>
                        </a:solidFill>
                      </a:endParaRPr>
                    </a:p>
                  </a:txBody>
                  <a:tcPr/>
                </a:tc>
                <a:tc>
                  <a:txBody>
                    <a:bodyPr/>
                    <a:lstStyle/>
                    <a:p>
                      <a:pPr algn="ctr"/>
                      <a:endParaRPr lang="nl-NL" sz="2800" dirty="0">
                        <a:solidFill>
                          <a:srgbClr val="48231E"/>
                        </a:solidFill>
                      </a:endParaRPr>
                    </a:p>
                  </a:txBody>
                  <a:tcPr>
                    <a:solidFill>
                      <a:schemeClr val="tx2">
                        <a:lumMod val="60000"/>
                        <a:lumOff val="40000"/>
                      </a:schemeClr>
                    </a:solidFill>
                  </a:tcPr>
                </a:tc>
                <a:tc>
                  <a:txBody>
                    <a:bodyPr/>
                    <a:lstStyle/>
                    <a:p>
                      <a:pPr algn="ctr"/>
                      <a:r>
                        <a:rPr lang="nl-NL" sz="2800" dirty="0" smtClean="0">
                          <a:solidFill>
                            <a:srgbClr val="48231E"/>
                          </a:solidFill>
                        </a:rPr>
                        <a:t>4</a:t>
                      </a:r>
                      <a:endParaRPr lang="nl-NL" sz="2800" dirty="0">
                        <a:solidFill>
                          <a:srgbClr val="48231E"/>
                        </a:solidFill>
                      </a:endParaRPr>
                    </a:p>
                  </a:txBody>
                  <a:tcPr/>
                </a:tc>
                <a:tc>
                  <a:txBody>
                    <a:bodyPr/>
                    <a:lstStyle/>
                    <a:p>
                      <a:pPr algn="ctr"/>
                      <a:r>
                        <a:rPr lang="nl-NL" sz="2800" dirty="0" smtClean="0">
                          <a:solidFill>
                            <a:srgbClr val="48231E"/>
                          </a:solidFill>
                        </a:rPr>
                        <a:t>1</a:t>
                      </a:r>
                      <a:endParaRPr lang="nl-NL" sz="2800" dirty="0">
                        <a:solidFill>
                          <a:srgbClr val="48231E"/>
                        </a:solidFill>
                      </a:endParaRPr>
                    </a:p>
                  </a:txBody>
                  <a:tcPr/>
                </a:tc>
                <a:tc>
                  <a:txBody>
                    <a:bodyPr/>
                    <a:lstStyle/>
                    <a:p>
                      <a:pPr algn="ctr"/>
                      <a:r>
                        <a:rPr lang="nl-NL" sz="2800" dirty="0" smtClean="0">
                          <a:solidFill>
                            <a:srgbClr val="48231E"/>
                          </a:solidFill>
                        </a:rPr>
                        <a:t>2</a:t>
                      </a:r>
                      <a:endParaRPr lang="nl-NL" sz="2800" dirty="0">
                        <a:solidFill>
                          <a:srgbClr val="48231E"/>
                        </a:solidFill>
                      </a:endParaRPr>
                    </a:p>
                  </a:txBody>
                  <a:tcPr/>
                </a:tc>
              </a:tr>
              <a:tr h="497708">
                <a:tc>
                  <a:txBody>
                    <a:bodyPr/>
                    <a:lstStyle/>
                    <a:p>
                      <a:pPr algn="ctr"/>
                      <a:r>
                        <a:rPr lang="nl-NL" sz="2800" dirty="0" smtClean="0">
                          <a:solidFill>
                            <a:srgbClr val="48231E"/>
                          </a:solidFill>
                        </a:rPr>
                        <a:t>2</a:t>
                      </a:r>
                      <a:endParaRPr lang="nl-NL" sz="2800" dirty="0">
                        <a:solidFill>
                          <a:srgbClr val="48231E"/>
                        </a:solidFill>
                      </a:endParaRPr>
                    </a:p>
                  </a:txBody>
                  <a:tcPr/>
                </a:tc>
                <a:tc>
                  <a:txBody>
                    <a:bodyPr/>
                    <a:lstStyle/>
                    <a:p>
                      <a:pPr algn="ctr"/>
                      <a:r>
                        <a:rPr lang="nl-NL" sz="2800" dirty="0" smtClean="0">
                          <a:solidFill>
                            <a:srgbClr val="48231E"/>
                          </a:solidFill>
                        </a:rPr>
                        <a:t>2</a:t>
                      </a:r>
                      <a:endParaRPr lang="nl-NL" sz="2800" dirty="0">
                        <a:solidFill>
                          <a:srgbClr val="48231E"/>
                        </a:solidFill>
                      </a:endParaRPr>
                    </a:p>
                  </a:txBody>
                  <a:tcPr/>
                </a:tc>
                <a:tc>
                  <a:txBody>
                    <a:bodyPr/>
                    <a:lstStyle/>
                    <a:p>
                      <a:pPr algn="ctr"/>
                      <a:r>
                        <a:rPr lang="nl-NL" sz="2800" dirty="0" smtClean="0">
                          <a:solidFill>
                            <a:srgbClr val="48231E"/>
                          </a:solidFill>
                        </a:rPr>
                        <a:t>0</a:t>
                      </a:r>
                      <a:endParaRPr lang="nl-NL" sz="2800" dirty="0">
                        <a:solidFill>
                          <a:srgbClr val="48231E"/>
                        </a:solidFill>
                      </a:endParaRPr>
                    </a:p>
                  </a:txBody>
                  <a:tcPr/>
                </a:tc>
                <a:tc>
                  <a:txBody>
                    <a:bodyPr/>
                    <a:lstStyle/>
                    <a:p>
                      <a:pPr algn="ctr"/>
                      <a:endParaRPr lang="nl-NL" sz="2800" dirty="0">
                        <a:solidFill>
                          <a:srgbClr val="48231E"/>
                        </a:solidFill>
                      </a:endParaRPr>
                    </a:p>
                  </a:txBody>
                  <a:tcPr>
                    <a:solidFill>
                      <a:schemeClr val="tx2">
                        <a:lumMod val="60000"/>
                        <a:lumOff val="40000"/>
                      </a:schemeClr>
                    </a:solidFill>
                  </a:tcPr>
                </a:tc>
                <a:tc>
                  <a:txBody>
                    <a:bodyPr/>
                    <a:lstStyle/>
                    <a:p>
                      <a:pPr algn="ctr"/>
                      <a:r>
                        <a:rPr lang="nl-NL" sz="2800" dirty="0" smtClean="0">
                          <a:solidFill>
                            <a:srgbClr val="48231E"/>
                          </a:solidFill>
                        </a:rPr>
                        <a:t>3</a:t>
                      </a:r>
                      <a:endParaRPr lang="nl-NL" sz="2800" dirty="0">
                        <a:solidFill>
                          <a:srgbClr val="48231E"/>
                        </a:solidFill>
                      </a:endParaRPr>
                    </a:p>
                  </a:txBody>
                  <a:tcPr/>
                </a:tc>
                <a:tc>
                  <a:txBody>
                    <a:bodyPr/>
                    <a:lstStyle/>
                    <a:p>
                      <a:pPr algn="ctr"/>
                      <a:r>
                        <a:rPr lang="nl-NL" sz="2800" dirty="0" smtClean="0">
                          <a:solidFill>
                            <a:srgbClr val="48231E"/>
                          </a:solidFill>
                        </a:rPr>
                        <a:t>3</a:t>
                      </a:r>
                      <a:endParaRPr lang="nl-NL" sz="2800" dirty="0">
                        <a:solidFill>
                          <a:srgbClr val="48231E"/>
                        </a:solidFill>
                      </a:endParaRPr>
                    </a:p>
                  </a:txBody>
                  <a:tcPr/>
                </a:tc>
                <a:tc>
                  <a:txBody>
                    <a:bodyPr/>
                    <a:lstStyle/>
                    <a:p>
                      <a:pPr algn="ctr"/>
                      <a:r>
                        <a:rPr lang="nl-NL" sz="2800" dirty="0" smtClean="0">
                          <a:solidFill>
                            <a:srgbClr val="48231E"/>
                          </a:solidFill>
                        </a:rPr>
                        <a:t>2</a:t>
                      </a:r>
                      <a:endParaRPr lang="nl-NL" sz="2800" dirty="0">
                        <a:solidFill>
                          <a:srgbClr val="48231E"/>
                        </a:solidFill>
                      </a:endParaRPr>
                    </a:p>
                  </a:txBody>
                  <a:tcPr/>
                </a:tc>
              </a:tr>
              <a:tr h="497708">
                <a:tc>
                  <a:txBody>
                    <a:bodyPr/>
                    <a:lstStyle/>
                    <a:p>
                      <a:pPr algn="ctr"/>
                      <a:r>
                        <a:rPr lang="nl-NL" sz="2800" dirty="0" smtClean="0">
                          <a:solidFill>
                            <a:srgbClr val="48231E"/>
                          </a:solidFill>
                        </a:rPr>
                        <a:t>0</a:t>
                      </a:r>
                      <a:endParaRPr lang="nl-NL" sz="2800" dirty="0">
                        <a:solidFill>
                          <a:srgbClr val="48231E"/>
                        </a:solidFill>
                      </a:endParaRPr>
                    </a:p>
                  </a:txBody>
                  <a:tcPr/>
                </a:tc>
                <a:tc>
                  <a:txBody>
                    <a:bodyPr/>
                    <a:lstStyle/>
                    <a:p>
                      <a:pPr algn="ctr"/>
                      <a:r>
                        <a:rPr lang="nl-NL" sz="2800" dirty="0" smtClean="0">
                          <a:solidFill>
                            <a:srgbClr val="48231E"/>
                          </a:solidFill>
                        </a:rPr>
                        <a:t>0</a:t>
                      </a:r>
                      <a:endParaRPr lang="nl-NL" sz="2800" dirty="0">
                        <a:solidFill>
                          <a:srgbClr val="48231E"/>
                        </a:solidFill>
                      </a:endParaRPr>
                    </a:p>
                  </a:txBody>
                  <a:tcPr/>
                </a:tc>
                <a:tc>
                  <a:txBody>
                    <a:bodyPr/>
                    <a:lstStyle/>
                    <a:p>
                      <a:pPr algn="ctr"/>
                      <a:r>
                        <a:rPr lang="nl-NL" sz="2800" dirty="0" smtClean="0">
                          <a:solidFill>
                            <a:srgbClr val="48231E"/>
                          </a:solidFill>
                        </a:rPr>
                        <a:t>1</a:t>
                      </a:r>
                      <a:endParaRPr lang="nl-NL" sz="2800" dirty="0">
                        <a:solidFill>
                          <a:srgbClr val="48231E"/>
                        </a:solidFill>
                      </a:endParaRPr>
                    </a:p>
                  </a:txBody>
                  <a:tcPr/>
                </a:tc>
                <a:tc>
                  <a:txBody>
                    <a:bodyPr/>
                    <a:lstStyle/>
                    <a:p>
                      <a:pPr algn="ctr"/>
                      <a:endParaRPr lang="nl-NL" sz="2800" dirty="0">
                        <a:solidFill>
                          <a:srgbClr val="48231E"/>
                        </a:solidFill>
                      </a:endParaRPr>
                    </a:p>
                  </a:txBody>
                  <a:tcPr>
                    <a:solidFill>
                      <a:schemeClr val="tx2">
                        <a:lumMod val="60000"/>
                        <a:lumOff val="40000"/>
                      </a:schemeClr>
                    </a:solidFill>
                  </a:tcPr>
                </a:tc>
                <a:tc>
                  <a:txBody>
                    <a:bodyPr/>
                    <a:lstStyle/>
                    <a:p>
                      <a:pPr algn="ctr"/>
                      <a:r>
                        <a:rPr lang="nl-NL" sz="2800" dirty="0" smtClean="0">
                          <a:solidFill>
                            <a:srgbClr val="48231E"/>
                          </a:solidFill>
                        </a:rPr>
                        <a:t>2</a:t>
                      </a:r>
                      <a:endParaRPr lang="nl-NL" sz="2800" dirty="0">
                        <a:solidFill>
                          <a:srgbClr val="48231E"/>
                        </a:solidFill>
                      </a:endParaRPr>
                    </a:p>
                  </a:txBody>
                  <a:tcPr/>
                </a:tc>
                <a:tc>
                  <a:txBody>
                    <a:bodyPr/>
                    <a:lstStyle/>
                    <a:p>
                      <a:pPr algn="ctr"/>
                      <a:r>
                        <a:rPr lang="nl-NL" sz="2800" dirty="0" smtClean="0">
                          <a:solidFill>
                            <a:srgbClr val="48231E"/>
                          </a:solidFill>
                        </a:rPr>
                        <a:t>3</a:t>
                      </a:r>
                      <a:endParaRPr lang="nl-NL" sz="2800" dirty="0">
                        <a:solidFill>
                          <a:srgbClr val="48231E"/>
                        </a:solidFill>
                      </a:endParaRPr>
                    </a:p>
                  </a:txBody>
                  <a:tcPr/>
                </a:tc>
                <a:tc>
                  <a:txBody>
                    <a:bodyPr/>
                    <a:lstStyle/>
                    <a:p>
                      <a:pPr algn="ctr"/>
                      <a:r>
                        <a:rPr lang="nl-NL" sz="2800" dirty="0" smtClean="0">
                          <a:solidFill>
                            <a:srgbClr val="48231E"/>
                          </a:solidFill>
                        </a:rPr>
                        <a:t>2</a:t>
                      </a:r>
                      <a:endParaRPr lang="nl-NL" sz="2800" dirty="0">
                        <a:solidFill>
                          <a:srgbClr val="48231E"/>
                        </a:solidFill>
                      </a:endParaRPr>
                    </a:p>
                  </a:txBody>
                  <a:tcPr/>
                </a:tc>
              </a:tr>
              <a:tr h="497708">
                <a:tc>
                  <a:txBody>
                    <a:bodyPr/>
                    <a:lstStyle/>
                    <a:p>
                      <a:pPr algn="ctr"/>
                      <a:r>
                        <a:rPr lang="nl-NL" sz="2800" dirty="0" smtClean="0">
                          <a:solidFill>
                            <a:srgbClr val="48231E"/>
                          </a:solidFill>
                        </a:rPr>
                        <a:t>2</a:t>
                      </a:r>
                      <a:endParaRPr lang="nl-NL" sz="2800" dirty="0">
                        <a:solidFill>
                          <a:srgbClr val="48231E"/>
                        </a:solidFill>
                      </a:endParaRPr>
                    </a:p>
                  </a:txBody>
                  <a:tcPr/>
                </a:tc>
                <a:tc>
                  <a:txBody>
                    <a:bodyPr/>
                    <a:lstStyle/>
                    <a:p>
                      <a:pPr algn="ctr"/>
                      <a:r>
                        <a:rPr lang="nl-NL" sz="2800" dirty="0" smtClean="0">
                          <a:solidFill>
                            <a:srgbClr val="48231E"/>
                          </a:solidFill>
                        </a:rPr>
                        <a:t>1</a:t>
                      </a:r>
                      <a:endParaRPr lang="nl-NL" sz="2800" dirty="0">
                        <a:solidFill>
                          <a:srgbClr val="48231E"/>
                        </a:solidFill>
                      </a:endParaRPr>
                    </a:p>
                  </a:txBody>
                  <a:tcPr/>
                </a:tc>
                <a:tc>
                  <a:txBody>
                    <a:bodyPr/>
                    <a:lstStyle/>
                    <a:p>
                      <a:pPr algn="ctr"/>
                      <a:r>
                        <a:rPr lang="nl-NL" sz="2800" dirty="0" smtClean="0">
                          <a:solidFill>
                            <a:srgbClr val="48231E"/>
                          </a:solidFill>
                        </a:rPr>
                        <a:t>0</a:t>
                      </a:r>
                      <a:endParaRPr lang="nl-NL" sz="2800" dirty="0">
                        <a:solidFill>
                          <a:srgbClr val="48231E"/>
                        </a:solidFill>
                      </a:endParaRPr>
                    </a:p>
                  </a:txBody>
                  <a:tcPr/>
                </a:tc>
                <a:tc>
                  <a:txBody>
                    <a:bodyPr/>
                    <a:lstStyle/>
                    <a:p>
                      <a:pPr algn="ctr"/>
                      <a:endParaRPr lang="nl-NL" sz="2800" dirty="0">
                        <a:solidFill>
                          <a:srgbClr val="48231E"/>
                        </a:solidFill>
                      </a:endParaRPr>
                    </a:p>
                  </a:txBody>
                  <a:tcPr>
                    <a:solidFill>
                      <a:schemeClr val="tx2">
                        <a:lumMod val="60000"/>
                        <a:lumOff val="40000"/>
                      </a:schemeClr>
                    </a:solidFill>
                  </a:tcPr>
                </a:tc>
                <a:tc>
                  <a:txBody>
                    <a:bodyPr/>
                    <a:lstStyle/>
                    <a:p>
                      <a:pPr algn="ctr"/>
                      <a:r>
                        <a:rPr lang="nl-NL" sz="2800" dirty="0" smtClean="0">
                          <a:solidFill>
                            <a:srgbClr val="48231E"/>
                          </a:solidFill>
                        </a:rPr>
                        <a:t>4</a:t>
                      </a:r>
                      <a:endParaRPr lang="nl-NL" sz="2800" dirty="0">
                        <a:solidFill>
                          <a:srgbClr val="48231E"/>
                        </a:solidFill>
                      </a:endParaRPr>
                    </a:p>
                  </a:txBody>
                  <a:tcPr/>
                </a:tc>
                <a:tc>
                  <a:txBody>
                    <a:bodyPr/>
                    <a:lstStyle/>
                    <a:p>
                      <a:pPr algn="ctr"/>
                      <a:r>
                        <a:rPr lang="nl-NL" sz="2800" dirty="0" smtClean="0">
                          <a:solidFill>
                            <a:srgbClr val="48231E"/>
                          </a:solidFill>
                        </a:rPr>
                        <a:t>2</a:t>
                      </a:r>
                      <a:endParaRPr lang="nl-NL" sz="2800" dirty="0">
                        <a:solidFill>
                          <a:srgbClr val="48231E"/>
                        </a:solidFill>
                      </a:endParaRPr>
                    </a:p>
                  </a:txBody>
                  <a:tcPr/>
                </a:tc>
                <a:tc>
                  <a:txBody>
                    <a:bodyPr/>
                    <a:lstStyle/>
                    <a:p>
                      <a:pPr algn="ctr"/>
                      <a:r>
                        <a:rPr lang="nl-NL" sz="2800" dirty="0" smtClean="0">
                          <a:solidFill>
                            <a:srgbClr val="48231E"/>
                          </a:solidFill>
                        </a:rPr>
                        <a:t>4</a:t>
                      </a:r>
                      <a:endParaRPr lang="nl-NL" sz="2800" dirty="0">
                        <a:solidFill>
                          <a:srgbClr val="48231E"/>
                        </a:solidFill>
                      </a:endParaRPr>
                    </a:p>
                  </a:txBody>
                  <a:tcPr/>
                </a:tc>
              </a:tr>
              <a:tr h="497708">
                <a:tc>
                  <a:txBody>
                    <a:bodyPr/>
                    <a:lstStyle/>
                    <a:p>
                      <a:pPr algn="ctr"/>
                      <a:r>
                        <a:rPr lang="nl-NL" sz="2800" dirty="0" smtClean="0">
                          <a:solidFill>
                            <a:srgbClr val="48231E"/>
                          </a:solidFill>
                        </a:rPr>
                        <a:t>1</a:t>
                      </a:r>
                      <a:endParaRPr lang="nl-NL" sz="2800" dirty="0">
                        <a:solidFill>
                          <a:srgbClr val="48231E"/>
                        </a:solidFill>
                      </a:endParaRPr>
                    </a:p>
                  </a:txBody>
                  <a:tcPr/>
                </a:tc>
                <a:tc>
                  <a:txBody>
                    <a:bodyPr/>
                    <a:lstStyle/>
                    <a:p>
                      <a:pPr algn="ctr"/>
                      <a:r>
                        <a:rPr lang="nl-NL" sz="2800" dirty="0" smtClean="0">
                          <a:solidFill>
                            <a:srgbClr val="48231E"/>
                          </a:solidFill>
                        </a:rPr>
                        <a:t>1</a:t>
                      </a:r>
                      <a:endParaRPr lang="nl-NL" sz="2800" dirty="0">
                        <a:solidFill>
                          <a:srgbClr val="48231E"/>
                        </a:solidFill>
                      </a:endParaRPr>
                    </a:p>
                  </a:txBody>
                  <a:tcPr/>
                </a:tc>
                <a:tc>
                  <a:txBody>
                    <a:bodyPr/>
                    <a:lstStyle/>
                    <a:p>
                      <a:pPr algn="ctr"/>
                      <a:endParaRPr lang="nl-NL" sz="2800" dirty="0">
                        <a:solidFill>
                          <a:srgbClr val="48231E"/>
                        </a:solidFill>
                      </a:endParaRPr>
                    </a:p>
                  </a:txBody>
                  <a:tcPr/>
                </a:tc>
                <a:tc>
                  <a:txBody>
                    <a:bodyPr/>
                    <a:lstStyle/>
                    <a:p>
                      <a:pPr algn="ctr"/>
                      <a:endParaRPr lang="nl-NL" sz="2800" dirty="0">
                        <a:solidFill>
                          <a:srgbClr val="48231E"/>
                        </a:solidFill>
                      </a:endParaRPr>
                    </a:p>
                  </a:txBody>
                  <a:tcPr>
                    <a:solidFill>
                      <a:schemeClr val="tx2">
                        <a:lumMod val="60000"/>
                        <a:lumOff val="40000"/>
                      </a:schemeClr>
                    </a:solidFill>
                  </a:tcPr>
                </a:tc>
                <a:tc>
                  <a:txBody>
                    <a:bodyPr/>
                    <a:lstStyle/>
                    <a:p>
                      <a:pPr algn="ctr"/>
                      <a:r>
                        <a:rPr lang="nl-NL" sz="2800" dirty="0" smtClean="0">
                          <a:solidFill>
                            <a:srgbClr val="48231E"/>
                          </a:solidFill>
                        </a:rPr>
                        <a:t>2</a:t>
                      </a:r>
                      <a:endParaRPr lang="nl-NL" sz="2800" dirty="0">
                        <a:solidFill>
                          <a:srgbClr val="48231E"/>
                        </a:solidFill>
                      </a:endParaRPr>
                    </a:p>
                  </a:txBody>
                  <a:tcPr/>
                </a:tc>
                <a:tc>
                  <a:txBody>
                    <a:bodyPr/>
                    <a:lstStyle/>
                    <a:p>
                      <a:pPr algn="ctr"/>
                      <a:r>
                        <a:rPr lang="nl-NL" sz="2800" dirty="0" smtClean="0">
                          <a:solidFill>
                            <a:srgbClr val="48231E"/>
                          </a:solidFill>
                        </a:rPr>
                        <a:t>3</a:t>
                      </a:r>
                      <a:endParaRPr lang="nl-NL" sz="2800" dirty="0">
                        <a:solidFill>
                          <a:srgbClr val="48231E"/>
                        </a:solidFill>
                      </a:endParaRPr>
                    </a:p>
                  </a:txBody>
                  <a:tcPr/>
                </a:tc>
                <a:tc>
                  <a:txBody>
                    <a:bodyPr/>
                    <a:lstStyle/>
                    <a:p>
                      <a:pPr algn="ctr"/>
                      <a:r>
                        <a:rPr lang="nl-NL" sz="2800" dirty="0" smtClean="0">
                          <a:solidFill>
                            <a:srgbClr val="48231E"/>
                          </a:solidFill>
                        </a:rPr>
                        <a:t>2</a:t>
                      </a:r>
                      <a:endParaRPr lang="nl-NL" sz="2800" dirty="0">
                        <a:solidFill>
                          <a:srgbClr val="48231E"/>
                        </a:solidFill>
                      </a:endParaRPr>
                    </a:p>
                  </a:txBody>
                  <a:tcPr/>
                </a:tc>
              </a:tr>
              <a:tr h="497708">
                <a:tc>
                  <a:txBody>
                    <a:bodyPr/>
                    <a:lstStyle/>
                    <a:p>
                      <a:pPr algn="ctr"/>
                      <a:r>
                        <a:rPr lang="nl-NL" sz="2800" dirty="0" smtClean="0">
                          <a:solidFill>
                            <a:srgbClr val="48231E"/>
                          </a:solidFill>
                        </a:rPr>
                        <a:t>2</a:t>
                      </a:r>
                      <a:endParaRPr lang="nl-NL" sz="2800" dirty="0">
                        <a:solidFill>
                          <a:srgbClr val="48231E"/>
                        </a:solidFill>
                      </a:endParaRPr>
                    </a:p>
                  </a:txBody>
                  <a:tcPr/>
                </a:tc>
                <a:tc>
                  <a:txBody>
                    <a:bodyPr/>
                    <a:lstStyle/>
                    <a:p>
                      <a:pPr algn="ctr"/>
                      <a:r>
                        <a:rPr lang="nl-NL" sz="2800" dirty="0" smtClean="0">
                          <a:solidFill>
                            <a:srgbClr val="48231E"/>
                          </a:solidFill>
                        </a:rPr>
                        <a:t>0</a:t>
                      </a:r>
                      <a:endParaRPr lang="nl-NL" sz="2800" dirty="0">
                        <a:solidFill>
                          <a:srgbClr val="48231E"/>
                        </a:solidFill>
                      </a:endParaRPr>
                    </a:p>
                  </a:txBody>
                  <a:tcPr/>
                </a:tc>
                <a:tc>
                  <a:txBody>
                    <a:bodyPr/>
                    <a:lstStyle/>
                    <a:p>
                      <a:pPr algn="ctr"/>
                      <a:endParaRPr lang="nl-NL" sz="2800">
                        <a:solidFill>
                          <a:srgbClr val="48231E"/>
                        </a:solidFill>
                      </a:endParaRPr>
                    </a:p>
                  </a:txBody>
                  <a:tcPr/>
                </a:tc>
                <a:tc>
                  <a:txBody>
                    <a:bodyPr/>
                    <a:lstStyle/>
                    <a:p>
                      <a:pPr algn="ctr"/>
                      <a:endParaRPr lang="nl-NL" sz="2800" dirty="0">
                        <a:solidFill>
                          <a:srgbClr val="48231E"/>
                        </a:solidFill>
                      </a:endParaRPr>
                    </a:p>
                  </a:txBody>
                  <a:tcPr>
                    <a:solidFill>
                      <a:schemeClr val="tx2">
                        <a:lumMod val="60000"/>
                        <a:lumOff val="40000"/>
                      </a:schemeClr>
                    </a:solidFill>
                  </a:tcPr>
                </a:tc>
                <a:tc>
                  <a:txBody>
                    <a:bodyPr/>
                    <a:lstStyle/>
                    <a:p>
                      <a:pPr algn="ctr"/>
                      <a:r>
                        <a:rPr lang="nl-NL" sz="2800" dirty="0" smtClean="0">
                          <a:solidFill>
                            <a:srgbClr val="48231E"/>
                          </a:solidFill>
                        </a:rPr>
                        <a:t>4</a:t>
                      </a:r>
                      <a:endParaRPr lang="nl-NL" sz="2800" dirty="0">
                        <a:solidFill>
                          <a:srgbClr val="48231E"/>
                        </a:solidFill>
                      </a:endParaRPr>
                    </a:p>
                  </a:txBody>
                  <a:tcPr/>
                </a:tc>
                <a:tc>
                  <a:txBody>
                    <a:bodyPr/>
                    <a:lstStyle/>
                    <a:p>
                      <a:pPr algn="ctr"/>
                      <a:r>
                        <a:rPr lang="nl-NL" sz="2800" dirty="0" smtClean="0">
                          <a:solidFill>
                            <a:srgbClr val="48231E"/>
                          </a:solidFill>
                        </a:rPr>
                        <a:t>3</a:t>
                      </a:r>
                      <a:endParaRPr lang="nl-NL" sz="2800" dirty="0">
                        <a:solidFill>
                          <a:srgbClr val="48231E"/>
                        </a:solidFill>
                      </a:endParaRPr>
                    </a:p>
                  </a:txBody>
                  <a:tcPr/>
                </a:tc>
                <a:tc>
                  <a:txBody>
                    <a:bodyPr/>
                    <a:lstStyle/>
                    <a:p>
                      <a:pPr algn="ctr"/>
                      <a:r>
                        <a:rPr lang="nl-NL" sz="2800" dirty="0" smtClean="0">
                          <a:solidFill>
                            <a:srgbClr val="48231E"/>
                          </a:solidFill>
                        </a:rPr>
                        <a:t>3</a:t>
                      </a:r>
                      <a:endParaRPr lang="nl-NL" sz="2800" dirty="0">
                        <a:solidFill>
                          <a:srgbClr val="48231E"/>
                        </a:solidFill>
                      </a:endParaRPr>
                    </a:p>
                  </a:txBody>
                  <a:tcPr/>
                </a:tc>
              </a:tr>
              <a:tr h="497708">
                <a:tc>
                  <a:txBody>
                    <a:bodyPr/>
                    <a:lstStyle/>
                    <a:p>
                      <a:pPr algn="ctr"/>
                      <a:r>
                        <a:rPr lang="nl-NL" sz="2800" dirty="0" smtClean="0">
                          <a:solidFill>
                            <a:srgbClr val="48231E"/>
                          </a:solidFill>
                        </a:rPr>
                        <a:t>0</a:t>
                      </a:r>
                      <a:endParaRPr lang="nl-NL" sz="2800" dirty="0">
                        <a:solidFill>
                          <a:srgbClr val="48231E"/>
                        </a:solidFill>
                      </a:endParaRPr>
                    </a:p>
                  </a:txBody>
                  <a:tcPr/>
                </a:tc>
                <a:tc>
                  <a:txBody>
                    <a:bodyPr/>
                    <a:lstStyle/>
                    <a:p>
                      <a:pPr algn="ctr"/>
                      <a:r>
                        <a:rPr lang="nl-NL" sz="2800" dirty="0" smtClean="0">
                          <a:solidFill>
                            <a:srgbClr val="48231E"/>
                          </a:solidFill>
                        </a:rPr>
                        <a:t>1</a:t>
                      </a:r>
                      <a:endParaRPr lang="nl-NL" sz="2800" dirty="0">
                        <a:solidFill>
                          <a:srgbClr val="48231E"/>
                        </a:solidFill>
                      </a:endParaRPr>
                    </a:p>
                  </a:txBody>
                  <a:tcPr/>
                </a:tc>
                <a:tc>
                  <a:txBody>
                    <a:bodyPr/>
                    <a:lstStyle/>
                    <a:p>
                      <a:pPr algn="ctr"/>
                      <a:endParaRPr lang="nl-NL" sz="2800">
                        <a:solidFill>
                          <a:srgbClr val="48231E"/>
                        </a:solidFill>
                      </a:endParaRPr>
                    </a:p>
                  </a:txBody>
                  <a:tcPr/>
                </a:tc>
                <a:tc>
                  <a:txBody>
                    <a:bodyPr/>
                    <a:lstStyle/>
                    <a:p>
                      <a:pPr algn="ctr"/>
                      <a:endParaRPr lang="nl-NL" sz="2800" dirty="0">
                        <a:solidFill>
                          <a:srgbClr val="48231E"/>
                        </a:solidFill>
                      </a:endParaRPr>
                    </a:p>
                  </a:txBody>
                  <a:tcPr>
                    <a:solidFill>
                      <a:schemeClr val="tx2">
                        <a:lumMod val="60000"/>
                        <a:lumOff val="40000"/>
                      </a:schemeClr>
                    </a:solidFill>
                  </a:tcPr>
                </a:tc>
                <a:tc>
                  <a:txBody>
                    <a:bodyPr/>
                    <a:lstStyle/>
                    <a:p>
                      <a:pPr algn="ctr"/>
                      <a:r>
                        <a:rPr lang="nl-NL" sz="2800" dirty="0" smtClean="0">
                          <a:solidFill>
                            <a:srgbClr val="48231E"/>
                          </a:solidFill>
                        </a:rPr>
                        <a:t>4</a:t>
                      </a:r>
                      <a:endParaRPr lang="nl-NL" sz="2800" dirty="0">
                        <a:solidFill>
                          <a:srgbClr val="48231E"/>
                        </a:solidFill>
                      </a:endParaRPr>
                    </a:p>
                  </a:txBody>
                  <a:tcPr/>
                </a:tc>
                <a:tc>
                  <a:txBody>
                    <a:bodyPr/>
                    <a:lstStyle/>
                    <a:p>
                      <a:pPr algn="ctr"/>
                      <a:r>
                        <a:rPr lang="nl-NL" sz="2800" dirty="0" smtClean="0">
                          <a:solidFill>
                            <a:srgbClr val="48231E"/>
                          </a:solidFill>
                        </a:rPr>
                        <a:t>3</a:t>
                      </a:r>
                      <a:endParaRPr lang="nl-NL" sz="2800" dirty="0">
                        <a:solidFill>
                          <a:srgbClr val="48231E"/>
                        </a:solidFill>
                      </a:endParaRPr>
                    </a:p>
                  </a:txBody>
                  <a:tcPr/>
                </a:tc>
                <a:tc>
                  <a:txBody>
                    <a:bodyPr/>
                    <a:lstStyle/>
                    <a:p>
                      <a:pPr algn="ctr"/>
                      <a:endParaRPr lang="nl-NL" sz="2800" dirty="0">
                        <a:solidFill>
                          <a:srgbClr val="48231E"/>
                        </a:solidFill>
                      </a:endParaRPr>
                    </a:p>
                  </a:txBody>
                  <a:tcPr/>
                </a:tc>
              </a:tr>
              <a:tr h="497708">
                <a:tc>
                  <a:txBody>
                    <a:bodyPr/>
                    <a:lstStyle/>
                    <a:p>
                      <a:pPr algn="ctr"/>
                      <a:r>
                        <a:rPr lang="nl-NL" sz="2800" dirty="0" smtClean="0">
                          <a:solidFill>
                            <a:srgbClr val="48231E"/>
                          </a:solidFill>
                        </a:rPr>
                        <a:t>1</a:t>
                      </a:r>
                      <a:endParaRPr lang="nl-NL" sz="2800" dirty="0">
                        <a:solidFill>
                          <a:srgbClr val="48231E"/>
                        </a:solidFill>
                      </a:endParaRPr>
                    </a:p>
                  </a:txBody>
                  <a:tcPr/>
                </a:tc>
                <a:tc>
                  <a:txBody>
                    <a:bodyPr/>
                    <a:lstStyle/>
                    <a:p>
                      <a:pPr algn="ctr"/>
                      <a:r>
                        <a:rPr lang="nl-NL" sz="2800" dirty="0" smtClean="0">
                          <a:solidFill>
                            <a:srgbClr val="48231E"/>
                          </a:solidFill>
                        </a:rPr>
                        <a:t>1</a:t>
                      </a:r>
                      <a:endParaRPr lang="nl-NL" sz="2800" dirty="0">
                        <a:solidFill>
                          <a:srgbClr val="48231E"/>
                        </a:solidFill>
                      </a:endParaRPr>
                    </a:p>
                  </a:txBody>
                  <a:tcPr/>
                </a:tc>
                <a:tc>
                  <a:txBody>
                    <a:bodyPr/>
                    <a:lstStyle/>
                    <a:p>
                      <a:pPr algn="ctr"/>
                      <a:endParaRPr lang="nl-NL" sz="2800" dirty="0">
                        <a:solidFill>
                          <a:srgbClr val="48231E"/>
                        </a:solidFill>
                      </a:endParaRPr>
                    </a:p>
                  </a:txBody>
                  <a:tcPr/>
                </a:tc>
                <a:tc>
                  <a:txBody>
                    <a:bodyPr/>
                    <a:lstStyle/>
                    <a:p>
                      <a:pPr algn="ctr"/>
                      <a:endParaRPr lang="nl-NL" sz="2800" dirty="0">
                        <a:solidFill>
                          <a:srgbClr val="48231E"/>
                        </a:solidFill>
                      </a:endParaRPr>
                    </a:p>
                  </a:txBody>
                  <a:tcPr>
                    <a:solidFill>
                      <a:schemeClr val="tx2">
                        <a:lumMod val="60000"/>
                        <a:lumOff val="40000"/>
                      </a:schemeClr>
                    </a:solidFill>
                  </a:tcPr>
                </a:tc>
                <a:tc>
                  <a:txBody>
                    <a:bodyPr/>
                    <a:lstStyle/>
                    <a:p>
                      <a:pPr algn="ctr"/>
                      <a:r>
                        <a:rPr lang="nl-NL" sz="2800" dirty="0" smtClean="0">
                          <a:solidFill>
                            <a:srgbClr val="48231E"/>
                          </a:solidFill>
                        </a:rPr>
                        <a:t>4</a:t>
                      </a:r>
                      <a:endParaRPr lang="nl-NL" sz="2800" dirty="0">
                        <a:solidFill>
                          <a:srgbClr val="48231E"/>
                        </a:solidFill>
                      </a:endParaRPr>
                    </a:p>
                  </a:txBody>
                  <a:tcPr/>
                </a:tc>
                <a:tc>
                  <a:txBody>
                    <a:bodyPr/>
                    <a:lstStyle/>
                    <a:p>
                      <a:pPr algn="ctr"/>
                      <a:r>
                        <a:rPr lang="nl-NL" sz="2800" dirty="0" smtClean="0">
                          <a:solidFill>
                            <a:srgbClr val="48231E"/>
                          </a:solidFill>
                        </a:rPr>
                        <a:t>2</a:t>
                      </a:r>
                      <a:endParaRPr lang="nl-NL" sz="2800" dirty="0">
                        <a:solidFill>
                          <a:srgbClr val="48231E"/>
                        </a:solidFill>
                      </a:endParaRPr>
                    </a:p>
                  </a:txBody>
                  <a:tcPr/>
                </a:tc>
                <a:tc>
                  <a:txBody>
                    <a:bodyPr/>
                    <a:lstStyle/>
                    <a:p>
                      <a:pPr algn="ctr"/>
                      <a:endParaRPr lang="nl-NL" sz="2800" dirty="0">
                        <a:solidFill>
                          <a:srgbClr val="48231E"/>
                        </a:solidFill>
                      </a:endParaRPr>
                    </a:p>
                  </a:txBody>
                  <a:tcPr/>
                </a:tc>
              </a:tr>
              <a:tr h="497708">
                <a:tc gridSpan="3">
                  <a:txBody>
                    <a:bodyPr/>
                    <a:lstStyle/>
                    <a:p>
                      <a:pPr algn="ctr"/>
                      <a:r>
                        <a:rPr lang="nl-NL" sz="2000" b="1" dirty="0" smtClean="0">
                          <a:solidFill>
                            <a:srgbClr val="48231E"/>
                          </a:solidFill>
                        </a:rPr>
                        <a:t>21 </a:t>
                      </a:r>
                      <a:r>
                        <a:rPr lang="nl-NL" sz="2000" b="1" dirty="0" smtClean="0">
                          <a:solidFill>
                            <a:srgbClr val="48231E"/>
                          </a:solidFill>
                        </a:rPr>
                        <a:t>log-</a:t>
                      </a:r>
                      <a:r>
                        <a:rPr lang="nl-NL" sz="2000" b="1" dirty="0" err="1" smtClean="0">
                          <a:solidFill>
                            <a:srgbClr val="48231E"/>
                          </a:solidFill>
                        </a:rPr>
                        <a:t>normal</a:t>
                      </a:r>
                      <a:r>
                        <a:rPr lang="nl-NL" sz="2000" b="1" dirty="0" smtClean="0">
                          <a:solidFill>
                            <a:srgbClr val="48231E"/>
                          </a:solidFill>
                        </a:rPr>
                        <a:t> </a:t>
                      </a:r>
                      <a:r>
                        <a:rPr lang="nl-NL" sz="2000" b="1" dirty="0" err="1" smtClean="0">
                          <a:solidFill>
                            <a:srgbClr val="48231E"/>
                          </a:solidFill>
                        </a:rPr>
                        <a:t>distributions</a:t>
                      </a:r>
                      <a:r>
                        <a:rPr lang="nl-NL" sz="2000" b="1" dirty="0" smtClean="0">
                          <a:solidFill>
                            <a:srgbClr val="48231E"/>
                          </a:solidFill>
                        </a:rPr>
                        <a:t>  </a:t>
                      </a:r>
                    </a:p>
                  </a:txBody>
                  <a:tcPr/>
                </a:tc>
                <a:tc hMerge="1">
                  <a:txBody>
                    <a:bodyPr/>
                    <a:lstStyle/>
                    <a:p>
                      <a:pPr algn="ctr"/>
                      <a:endParaRPr lang="nl-NL" sz="2800" dirty="0"/>
                    </a:p>
                  </a:txBody>
                  <a:tcPr/>
                </a:tc>
                <a:tc hMerge="1">
                  <a:txBody>
                    <a:bodyPr/>
                    <a:lstStyle/>
                    <a:p>
                      <a:pPr algn="ctr"/>
                      <a:endParaRPr lang="nl-NL" sz="2800" dirty="0"/>
                    </a:p>
                  </a:txBody>
                  <a:tcPr/>
                </a:tc>
                <a:tc>
                  <a:txBody>
                    <a:bodyPr/>
                    <a:lstStyle/>
                    <a:p>
                      <a:pPr algn="ctr"/>
                      <a:endParaRPr lang="nl-NL" sz="2800" b="1" dirty="0">
                        <a:solidFill>
                          <a:srgbClr val="48231E"/>
                        </a:solidFill>
                      </a:endParaRPr>
                    </a:p>
                  </a:txBody>
                  <a:tcPr>
                    <a:solidFill>
                      <a:schemeClr val="tx2">
                        <a:lumMod val="60000"/>
                        <a:lumOff val="40000"/>
                      </a:schemeClr>
                    </a:solidFill>
                  </a:tcPr>
                </a:tc>
                <a:tc grid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nl-NL" sz="2000" b="1" dirty="0" smtClean="0">
                          <a:solidFill>
                            <a:srgbClr val="48231E"/>
                          </a:solidFill>
                        </a:rPr>
                        <a:t>62 </a:t>
                      </a:r>
                      <a:r>
                        <a:rPr lang="nl-NL" sz="2000" b="1" dirty="0" smtClean="0">
                          <a:solidFill>
                            <a:srgbClr val="48231E"/>
                          </a:solidFill>
                        </a:rPr>
                        <a:t>log-</a:t>
                      </a:r>
                      <a:r>
                        <a:rPr lang="nl-NL" sz="2000" b="1" dirty="0" err="1" smtClean="0">
                          <a:solidFill>
                            <a:srgbClr val="48231E"/>
                          </a:solidFill>
                        </a:rPr>
                        <a:t>normal</a:t>
                      </a:r>
                      <a:r>
                        <a:rPr lang="nl-NL" sz="2000" b="1" dirty="0" smtClean="0">
                          <a:solidFill>
                            <a:srgbClr val="48231E"/>
                          </a:solidFill>
                        </a:rPr>
                        <a:t> </a:t>
                      </a:r>
                      <a:r>
                        <a:rPr lang="nl-NL" sz="2000" b="1" dirty="0" err="1" smtClean="0">
                          <a:solidFill>
                            <a:srgbClr val="48231E"/>
                          </a:solidFill>
                        </a:rPr>
                        <a:t>distributions</a:t>
                      </a:r>
                      <a:r>
                        <a:rPr lang="nl-NL" sz="2000" b="1" dirty="0" smtClean="0">
                          <a:solidFill>
                            <a:srgbClr val="48231E"/>
                          </a:solidFill>
                        </a:rPr>
                        <a:t>     </a:t>
                      </a:r>
                    </a:p>
                  </a:txBody>
                  <a:tcPr/>
                </a:tc>
                <a:tc hMerge="1">
                  <a:txBody>
                    <a:bodyPr/>
                    <a:lstStyle/>
                    <a:p>
                      <a:pPr algn="ctr"/>
                      <a:endParaRPr lang="nl-NL" sz="2800" dirty="0"/>
                    </a:p>
                  </a:txBody>
                  <a:tcPr/>
                </a:tc>
                <a:tc hMerge="1">
                  <a:txBody>
                    <a:bodyPr/>
                    <a:lstStyle/>
                    <a:p>
                      <a:pPr algn="ctr"/>
                      <a:endParaRPr lang="nl-NL" sz="2800" dirty="0"/>
                    </a:p>
                  </a:txBody>
                  <a:tcPr/>
                </a:tc>
              </a:tr>
            </a:tbl>
          </a:graphicData>
        </a:graphic>
      </p:graphicFrame>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27</a:t>
            </a:fld>
            <a:endParaRPr lang="en-US"/>
          </a:p>
        </p:txBody>
      </p:sp>
    </p:spTree>
    <p:extLst>
      <p:ext uri="{BB962C8B-B14F-4D97-AF65-F5344CB8AC3E}">
        <p14:creationId xmlns:p14="http://schemas.microsoft.com/office/powerpoint/2010/main" val="32493419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5"/>
          <p:cNvSpPr>
            <a:spLocks noGrp="1"/>
          </p:cNvSpPr>
          <p:nvPr>
            <p:ph type="title"/>
          </p:nvPr>
        </p:nvSpPr>
        <p:spPr>
          <a:xfrm>
            <a:off x="251520" y="260648"/>
            <a:ext cx="8458200" cy="1008112"/>
          </a:xfrm>
        </p:spPr>
        <p:txBody>
          <a:bodyPr/>
          <a:lstStyle/>
          <a:p>
            <a:pPr eaLnBrk="1" hangingPunct="1"/>
            <a:r>
              <a:rPr lang="en-GB" sz="5400" b="1" dirty="0" smtClean="0">
                <a:solidFill>
                  <a:srgbClr val="660066"/>
                </a:solidFill>
                <a:ea typeface="ＭＳ Ｐゴシック" pitchFamily="-109" charset="-128"/>
                <a:cs typeface="ＭＳ Ｐゴシック" pitchFamily="-109" charset="-128"/>
              </a:rPr>
              <a:t>Conclusion</a:t>
            </a:r>
          </a:p>
        </p:txBody>
      </p:sp>
      <p:sp>
        <p:nvSpPr>
          <p:cNvPr id="20483" name="Tijdelijke aanduiding voor inhoud 6"/>
          <p:cNvSpPr>
            <a:spLocks noGrp="1"/>
          </p:cNvSpPr>
          <p:nvPr>
            <p:ph idx="4294967295"/>
          </p:nvPr>
        </p:nvSpPr>
        <p:spPr>
          <a:xfrm>
            <a:off x="179512" y="1556792"/>
            <a:ext cx="8424936" cy="4968552"/>
          </a:xfrm>
          <a:prstGeom prst="rect">
            <a:avLst/>
          </a:prstGeom>
        </p:spPr>
        <p:txBody>
          <a:bodyPr/>
          <a:lstStyle/>
          <a:p>
            <a:pPr marL="514350" indent="-514350">
              <a:buNone/>
            </a:pPr>
            <a:r>
              <a:rPr lang="nl-NL" sz="2800" b="1" dirty="0" smtClean="0">
                <a:solidFill>
                  <a:srgbClr val="000090"/>
                </a:solidFill>
                <a:ea typeface="ＭＳ Ｐゴシック" pitchFamily="-109" charset="-128"/>
                <a:cs typeface="ＭＳ Ｐゴシック" pitchFamily="-109" charset="-128"/>
              </a:rPr>
              <a:t>	</a:t>
            </a:r>
            <a:r>
              <a:rPr lang="nl-NL" sz="2800" b="1" dirty="0" err="1" smtClean="0">
                <a:solidFill>
                  <a:srgbClr val="48231E"/>
                </a:solidFill>
                <a:ea typeface="ＭＳ Ｐゴシック" pitchFamily="-109" charset="-128"/>
                <a:cs typeface="ＭＳ Ｐゴシック" pitchFamily="-109" charset="-128"/>
              </a:rPr>
              <a:t>Dyslexic</a:t>
            </a:r>
            <a:r>
              <a:rPr lang="nl-NL" sz="2800" b="1" dirty="0" smtClean="0">
                <a:solidFill>
                  <a:srgbClr val="48231E"/>
                </a:solidFill>
                <a:ea typeface="ＭＳ Ｐゴシック" pitchFamily="-109" charset="-128"/>
                <a:cs typeface="ＭＳ Ｐゴシック" pitchFamily="-109" charset="-128"/>
              </a:rPr>
              <a:t> readers have more power-</a:t>
            </a:r>
            <a:r>
              <a:rPr lang="nl-NL" sz="2800" b="1" dirty="0" err="1" smtClean="0">
                <a:solidFill>
                  <a:srgbClr val="48231E"/>
                </a:solidFill>
                <a:ea typeface="ＭＳ Ｐゴシック" pitchFamily="-109" charset="-128"/>
                <a:cs typeface="ＭＳ Ｐゴシック" pitchFamily="-109" charset="-128"/>
              </a:rPr>
              <a:t>law</a:t>
            </a:r>
            <a:r>
              <a:rPr lang="nl-NL" sz="2800" b="1" dirty="0" smtClean="0">
                <a:solidFill>
                  <a:srgbClr val="48231E"/>
                </a:solidFill>
                <a:ea typeface="ＭＳ Ｐゴシック" pitchFamily="-109" charset="-128"/>
                <a:cs typeface="ＭＳ Ｐゴシック" pitchFamily="-109" charset="-128"/>
              </a:rPr>
              <a:t> </a:t>
            </a:r>
            <a:r>
              <a:rPr lang="nl-NL" sz="2800" b="1" dirty="0" err="1" smtClean="0">
                <a:solidFill>
                  <a:srgbClr val="48231E"/>
                </a:solidFill>
                <a:ea typeface="ＭＳ Ｐゴシック" pitchFamily="-109" charset="-128"/>
                <a:cs typeface="ＭＳ Ｐゴシック" pitchFamily="-109" charset="-128"/>
              </a:rPr>
              <a:t>behaviour</a:t>
            </a:r>
            <a:r>
              <a:rPr lang="nl-NL" sz="2800" b="1" dirty="0" smtClean="0">
                <a:solidFill>
                  <a:srgbClr val="48231E"/>
                </a:solidFill>
                <a:ea typeface="ＭＳ Ｐゴシック" pitchFamily="-109" charset="-128"/>
                <a:cs typeface="ＭＳ Ｐゴシック" pitchFamily="-109" charset="-128"/>
              </a:rPr>
              <a:t> </a:t>
            </a:r>
            <a:r>
              <a:rPr lang="nl-NL" sz="2800" b="1" dirty="0">
                <a:solidFill>
                  <a:srgbClr val="48231E"/>
                </a:solidFill>
                <a:ea typeface="ＭＳ Ｐゴシック" pitchFamily="-109" charset="-128"/>
                <a:cs typeface="ＭＳ Ｐゴシック" pitchFamily="-109" charset="-128"/>
              </a:rPr>
              <a:t>in </a:t>
            </a:r>
            <a:r>
              <a:rPr lang="nl-NL" sz="2800" b="1" i="1" dirty="0" smtClean="0">
                <a:solidFill>
                  <a:srgbClr val="48231E"/>
                </a:solidFill>
                <a:ea typeface="ＭＳ Ｐゴシック" pitchFamily="-109" charset="-128"/>
                <a:cs typeface="ＭＳ Ｐゴシック" pitchFamily="-109" charset="-128"/>
              </a:rPr>
              <a:t>non</a:t>
            </a:r>
            <a:r>
              <a:rPr lang="nl-NL" sz="2800" b="1" i="1" dirty="0">
                <a:solidFill>
                  <a:srgbClr val="48231E"/>
                </a:solidFill>
                <a:ea typeface="ＭＳ Ｐゴシック" pitchFamily="-109" charset="-128"/>
                <a:cs typeface="ＭＳ Ｐゴシック" pitchFamily="-109" charset="-128"/>
              </a:rPr>
              <a:t>-reading </a:t>
            </a:r>
            <a:r>
              <a:rPr lang="nl-NL" sz="2800" b="1" i="1" dirty="0" err="1" smtClean="0">
                <a:solidFill>
                  <a:srgbClr val="48231E"/>
                </a:solidFill>
                <a:ea typeface="ＭＳ Ｐゴシック" pitchFamily="-109" charset="-128"/>
                <a:cs typeface="ＭＳ Ｐゴシック" pitchFamily="-109" charset="-128"/>
              </a:rPr>
              <a:t>tasks</a:t>
            </a:r>
            <a:r>
              <a:rPr lang="nl-NL" sz="2800" b="1" i="1" dirty="0" smtClean="0">
                <a:solidFill>
                  <a:srgbClr val="48231E"/>
                </a:solidFill>
                <a:ea typeface="ＭＳ Ｐゴシック" pitchFamily="-109" charset="-128"/>
                <a:cs typeface="ＭＳ Ｐゴシック" pitchFamily="-109" charset="-128"/>
              </a:rPr>
              <a:t> </a:t>
            </a:r>
            <a:r>
              <a:rPr lang="nl-NL" sz="2800" b="1" dirty="0" err="1" smtClean="0">
                <a:solidFill>
                  <a:srgbClr val="48231E"/>
                </a:solidFill>
                <a:ea typeface="ＭＳ Ｐゴシック" pitchFamily="-109" charset="-128"/>
                <a:cs typeface="ＭＳ Ｐゴシック" pitchFamily="-109" charset="-128"/>
              </a:rPr>
              <a:t>than</a:t>
            </a:r>
            <a:r>
              <a:rPr lang="nl-NL" sz="2800" b="1" dirty="0" smtClean="0">
                <a:solidFill>
                  <a:srgbClr val="48231E"/>
                </a:solidFill>
                <a:ea typeface="ＭＳ Ｐゴシック" pitchFamily="-109" charset="-128"/>
                <a:cs typeface="ＭＳ Ｐゴシック" pitchFamily="-109" charset="-128"/>
              </a:rPr>
              <a:t> </a:t>
            </a:r>
            <a:r>
              <a:rPr lang="nl-NL" sz="2800" b="1" dirty="0">
                <a:solidFill>
                  <a:srgbClr val="48231E"/>
                </a:solidFill>
                <a:ea typeface="ＭＳ Ｐゴシック" pitchFamily="-109" charset="-128"/>
                <a:cs typeface="ＭＳ Ｐゴシック" pitchFamily="-109" charset="-128"/>
              </a:rPr>
              <a:t>non-</a:t>
            </a:r>
            <a:r>
              <a:rPr lang="nl-NL" sz="2800" b="1" dirty="0" err="1">
                <a:solidFill>
                  <a:srgbClr val="48231E"/>
                </a:solidFill>
                <a:ea typeface="ＭＳ Ｐゴシック" pitchFamily="-109" charset="-128"/>
                <a:cs typeface="ＭＳ Ｐゴシック" pitchFamily="-109" charset="-128"/>
              </a:rPr>
              <a:t>dyslexic</a:t>
            </a:r>
            <a:r>
              <a:rPr lang="nl-NL" sz="2800" b="1" dirty="0">
                <a:solidFill>
                  <a:srgbClr val="48231E"/>
                </a:solidFill>
                <a:ea typeface="ＭＳ Ｐゴシック" pitchFamily="-109" charset="-128"/>
                <a:cs typeface="ＭＳ Ｐゴシック" pitchFamily="-109" charset="-128"/>
              </a:rPr>
              <a:t> readers</a:t>
            </a:r>
            <a:r>
              <a:rPr lang="nl-NL" sz="2800" b="1" dirty="0" smtClean="0">
                <a:solidFill>
                  <a:srgbClr val="48231E"/>
                </a:solidFill>
                <a:ea typeface="ＭＳ Ｐゴシック" pitchFamily="-109" charset="-128"/>
                <a:cs typeface="ＭＳ Ｐゴシック" pitchFamily="-109" charset="-128"/>
              </a:rPr>
              <a:t> </a:t>
            </a:r>
          </a:p>
          <a:p>
            <a:pPr marL="514350" indent="-514350">
              <a:buNone/>
            </a:pPr>
            <a:r>
              <a:rPr lang="nl-NL" sz="2800" b="1" dirty="0">
                <a:solidFill>
                  <a:srgbClr val="48231E"/>
                </a:solidFill>
                <a:ea typeface="ＭＳ Ｐゴシック" pitchFamily="-109" charset="-128"/>
                <a:cs typeface="ＭＳ Ｐゴシック" pitchFamily="-109" charset="-128"/>
              </a:rPr>
              <a:t>	</a:t>
            </a:r>
            <a:r>
              <a:rPr lang="nl-NL" sz="2800" b="1" dirty="0" smtClean="0">
                <a:solidFill>
                  <a:srgbClr val="48231E"/>
                </a:solidFill>
                <a:ea typeface="ＭＳ Ｐゴシック" pitchFamily="-109" charset="-128"/>
                <a:cs typeface="ＭＳ Ｐゴシック" pitchFamily="-109" charset="-128"/>
              </a:rPr>
              <a:t>	</a:t>
            </a:r>
          </a:p>
          <a:p>
            <a:pPr marL="514350" indent="-514350">
              <a:buNone/>
            </a:pPr>
            <a:r>
              <a:rPr lang="nl-NL" sz="2800" b="1" dirty="0">
                <a:solidFill>
                  <a:srgbClr val="48231E"/>
                </a:solidFill>
                <a:ea typeface="ＭＳ Ｐゴシック" pitchFamily="-109" charset="-128"/>
                <a:cs typeface="ＭＳ Ｐゴシック" pitchFamily="-109" charset="-128"/>
              </a:rPr>
              <a:t>	</a:t>
            </a:r>
            <a:r>
              <a:rPr lang="nl-NL" sz="2800" b="1" dirty="0" smtClean="0">
                <a:solidFill>
                  <a:srgbClr val="48231E"/>
                </a:solidFill>
                <a:ea typeface="ＭＳ Ｐゴシック" pitchFamily="-109" charset="-128"/>
                <a:cs typeface="ＭＳ Ｐゴシック" pitchFamily="-109" charset="-128"/>
              </a:rPr>
              <a:t>		</a:t>
            </a:r>
            <a:r>
              <a:rPr lang="nl-NL" sz="3600" b="1" dirty="0" err="1" smtClean="0">
                <a:solidFill>
                  <a:srgbClr val="48231E"/>
                </a:solidFill>
                <a:ea typeface="ＭＳ Ｐゴシック" pitchFamily="-109" charset="-128"/>
                <a:cs typeface="ＭＳ Ｐゴシック" pitchFamily="-109" charset="-128"/>
              </a:rPr>
              <a:t>Behaviour</a:t>
            </a:r>
            <a:r>
              <a:rPr lang="nl-NL" sz="3600" b="1" dirty="0" smtClean="0">
                <a:solidFill>
                  <a:srgbClr val="48231E"/>
                </a:solidFill>
                <a:ea typeface="ＭＳ Ｐゴシック" pitchFamily="-109" charset="-128"/>
                <a:cs typeface="ＭＳ Ｐゴシック" pitchFamily="-109" charset="-128"/>
              </a:rPr>
              <a:t> is the </a:t>
            </a:r>
            <a:r>
              <a:rPr lang="nl-NL" sz="3600" b="1" dirty="0" err="1" smtClean="0">
                <a:solidFill>
                  <a:srgbClr val="48231E"/>
                </a:solidFill>
                <a:ea typeface="ＭＳ Ｐゴシック" pitchFamily="-109" charset="-128"/>
                <a:cs typeface="ＭＳ Ｐゴシック" pitchFamily="-109" charset="-128"/>
              </a:rPr>
              <a:t>result</a:t>
            </a:r>
            <a:r>
              <a:rPr lang="nl-NL" sz="3600" b="1" dirty="0" smtClean="0">
                <a:solidFill>
                  <a:srgbClr val="48231E"/>
                </a:solidFill>
                <a:ea typeface="ＭＳ Ｐゴシック" pitchFamily="-109" charset="-128"/>
                <a:cs typeface="ＭＳ Ｐゴシック" pitchFamily="-109" charset="-128"/>
              </a:rPr>
              <a:t> of </a:t>
            </a:r>
          </a:p>
          <a:p>
            <a:pPr marL="514350" indent="-514350" algn="ctr" eaLnBrk="1" hangingPunct="1">
              <a:buFont typeface="Arial" pitchFamily="-109" charset="0"/>
              <a:buNone/>
            </a:pPr>
            <a:r>
              <a:rPr lang="nl-NL" sz="3600" b="1" dirty="0" err="1" smtClean="0">
                <a:solidFill>
                  <a:srgbClr val="48231E"/>
                </a:solidFill>
                <a:ea typeface="ＭＳ Ｐゴシック" pitchFamily="-109" charset="-128"/>
                <a:cs typeface="ＭＳ Ｐゴシック" pitchFamily="-109" charset="-128"/>
              </a:rPr>
              <a:t>an</a:t>
            </a:r>
            <a:r>
              <a:rPr lang="nl-NL" sz="3600" b="1" dirty="0" smtClean="0">
                <a:solidFill>
                  <a:srgbClr val="48231E"/>
                </a:solidFill>
                <a:ea typeface="ＭＳ Ｐゴシック" pitchFamily="-109" charset="-128"/>
                <a:cs typeface="ＭＳ Ｐゴシック" pitchFamily="-109" charset="-128"/>
              </a:rPr>
              <a:t> </a:t>
            </a:r>
            <a:r>
              <a:rPr lang="nl-NL" sz="3600" b="1" dirty="0" err="1" smtClean="0">
                <a:solidFill>
                  <a:srgbClr val="48231E"/>
                </a:solidFill>
                <a:ea typeface="ＭＳ Ｐゴシック" pitchFamily="-109" charset="-128"/>
                <a:cs typeface="ＭＳ Ｐゴシック" pitchFamily="-109" charset="-128"/>
              </a:rPr>
              <a:t>interactive</a:t>
            </a:r>
            <a:r>
              <a:rPr lang="nl-NL" sz="3600" b="1" dirty="0" smtClean="0">
                <a:solidFill>
                  <a:srgbClr val="48231E"/>
                </a:solidFill>
                <a:ea typeface="ＭＳ Ｐゴシック" pitchFamily="-109" charset="-128"/>
                <a:cs typeface="ＭＳ Ｐゴシック" pitchFamily="-109" charset="-128"/>
              </a:rPr>
              <a:t> complex system, </a:t>
            </a:r>
          </a:p>
          <a:p>
            <a:pPr marL="514350" indent="-514350" algn="ctr" eaLnBrk="1" hangingPunct="1">
              <a:buFont typeface="Arial" pitchFamily="-109" charset="0"/>
              <a:buNone/>
            </a:pPr>
            <a:endParaRPr lang="nl-NL" sz="2800" b="1" dirty="0" smtClean="0">
              <a:solidFill>
                <a:srgbClr val="48231E"/>
              </a:solidFill>
              <a:ea typeface="ＭＳ Ｐゴシック" pitchFamily="-109" charset="-128"/>
              <a:cs typeface="ＭＳ Ｐゴシック" pitchFamily="-109" charset="-128"/>
            </a:endParaRPr>
          </a:p>
          <a:p>
            <a:pPr marL="514350" indent="-514350" algn="ctr" eaLnBrk="1" hangingPunct="1">
              <a:buFont typeface="Arial" pitchFamily="-109" charset="0"/>
              <a:buNone/>
            </a:pPr>
            <a:r>
              <a:rPr lang="nl-NL" sz="2800" b="1" dirty="0" err="1" smtClean="0">
                <a:solidFill>
                  <a:srgbClr val="48231E"/>
                </a:solidFill>
                <a:ea typeface="ＭＳ Ｐゴシック" pitchFamily="-109" charset="-128"/>
                <a:cs typeface="ＭＳ Ｐゴシック" pitchFamily="-109" charset="-128"/>
              </a:rPr>
              <a:t>that</a:t>
            </a:r>
            <a:r>
              <a:rPr lang="nl-NL" sz="2800" b="1" dirty="0" smtClean="0">
                <a:solidFill>
                  <a:srgbClr val="48231E"/>
                </a:solidFill>
                <a:ea typeface="ＭＳ Ｐゴシック" pitchFamily="-109" charset="-128"/>
                <a:cs typeface="ＭＳ Ｐゴシック" pitchFamily="-109" charset="-128"/>
              </a:rPr>
              <a:t> is </a:t>
            </a:r>
            <a:r>
              <a:rPr lang="nl-NL" sz="2800" b="1" dirty="0" err="1" smtClean="0">
                <a:solidFill>
                  <a:srgbClr val="48231E"/>
                </a:solidFill>
                <a:ea typeface="ＭＳ Ｐゴシック" pitchFamily="-109" charset="-128"/>
                <a:cs typeface="ＭＳ Ｐゴシック" pitchFamily="-109" charset="-128"/>
              </a:rPr>
              <a:t>why</a:t>
            </a:r>
            <a:r>
              <a:rPr lang="nl-NL" sz="2800" b="1" dirty="0" smtClean="0">
                <a:solidFill>
                  <a:srgbClr val="48231E"/>
                </a:solidFill>
                <a:ea typeface="ＭＳ Ｐゴシック" pitchFamily="-109" charset="-128"/>
                <a:cs typeface="ＭＳ Ｐゴシック" pitchFamily="-109" charset="-128"/>
              </a:rPr>
              <a:t>: </a:t>
            </a:r>
          </a:p>
          <a:p>
            <a:pPr marL="514350" indent="-514350" algn="ctr" eaLnBrk="1" hangingPunct="1">
              <a:buFont typeface="Arial" pitchFamily="-109" charset="0"/>
              <a:buNone/>
            </a:pPr>
            <a:r>
              <a:rPr lang="nl-NL" sz="4400" b="1" dirty="0" err="1" smtClean="0">
                <a:solidFill>
                  <a:srgbClr val="FF0000"/>
                </a:solidFill>
                <a:ea typeface="ＭＳ Ｐゴシック" pitchFamily="-109" charset="-128"/>
                <a:cs typeface="ＭＳ Ｐゴシック" pitchFamily="-109" charset="-128"/>
              </a:rPr>
              <a:t>Misfortunes</a:t>
            </a:r>
            <a:r>
              <a:rPr lang="nl-NL" sz="4400" b="1" dirty="0">
                <a:solidFill>
                  <a:srgbClr val="FF0000"/>
                </a:solidFill>
                <a:ea typeface="ＭＳ Ｐゴシック" pitchFamily="-109" charset="-128"/>
                <a:cs typeface="ＭＳ Ｐゴシック" pitchFamily="-109" charset="-128"/>
              </a:rPr>
              <a:t> </a:t>
            </a:r>
            <a:r>
              <a:rPr lang="nl-NL" sz="4400" b="1" dirty="0" err="1" smtClean="0">
                <a:solidFill>
                  <a:srgbClr val="FF0000"/>
                </a:solidFill>
                <a:ea typeface="ＭＳ Ｐゴシック" pitchFamily="-109" charset="-128"/>
                <a:cs typeface="ＭＳ Ｐゴシック" pitchFamily="-109" charset="-128"/>
              </a:rPr>
              <a:t>hardly</a:t>
            </a:r>
            <a:r>
              <a:rPr lang="nl-NL" sz="4400" b="1" dirty="0" smtClean="0">
                <a:solidFill>
                  <a:srgbClr val="FF0000"/>
                </a:solidFill>
                <a:ea typeface="ＭＳ Ｐゴシック" pitchFamily="-109" charset="-128"/>
                <a:cs typeface="ＭＳ Ｐゴシック" pitchFamily="-109" charset="-128"/>
              </a:rPr>
              <a:t> </a:t>
            </a:r>
            <a:r>
              <a:rPr lang="nl-NL" sz="4400" b="1" dirty="0" err="1" smtClean="0">
                <a:solidFill>
                  <a:srgbClr val="FF0000"/>
                </a:solidFill>
                <a:ea typeface="ＭＳ Ｐゴシック" pitchFamily="-109" charset="-128"/>
                <a:cs typeface="ＭＳ Ｐゴシック" pitchFamily="-109" charset="-128"/>
              </a:rPr>
              <a:t>come</a:t>
            </a:r>
            <a:r>
              <a:rPr lang="nl-NL" sz="4400" b="1" dirty="0" smtClean="0">
                <a:solidFill>
                  <a:srgbClr val="FF0000"/>
                </a:solidFill>
                <a:ea typeface="ＭＳ Ｐゴシック" pitchFamily="-109" charset="-128"/>
                <a:cs typeface="ＭＳ Ｐゴシック" pitchFamily="-109" charset="-128"/>
              </a:rPr>
              <a:t> </a:t>
            </a:r>
            <a:r>
              <a:rPr lang="nl-NL" sz="4400" b="1" dirty="0" err="1" smtClean="0">
                <a:solidFill>
                  <a:srgbClr val="FF0000"/>
                </a:solidFill>
                <a:ea typeface="ＭＳ Ｐゴシック" pitchFamily="-109" charset="-128"/>
                <a:cs typeface="ＭＳ Ｐゴシック" pitchFamily="-109" charset="-128"/>
              </a:rPr>
              <a:t>singly</a:t>
            </a:r>
            <a:endParaRPr lang="nl-NL" sz="4400" b="1" dirty="0">
              <a:solidFill>
                <a:srgbClr val="FF0000"/>
              </a:solidFill>
              <a:ea typeface="ＭＳ Ｐゴシック" pitchFamily="-109" charset="-128"/>
              <a:cs typeface="ＭＳ Ｐゴシック" pitchFamily="-109" charset="-128"/>
            </a:endParaRPr>
          </a:p>
        </p:txBody>
      </p:sp>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28</a:t>
            </a:fld>
            <a:endParaRPr lang="en-US"/>
          </a:p>
        </p:txBody>
      </p:sp>
    </p:spTree>
    <p:extLst>
      <p:ext uri="{BB962C8B-B14F-4D97-AF65-F5344CB8AC3E}">
        <p14:creationId xmlns:p14="http://schemas.microsoft.com/office/powerpoint/2010/main" val="330563822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29</a:t>
            </a:fld>
            <a:endParaRPr lang="en-US"/>
          </a:p>
        </p:txBody>
      </p:sp>
      <p:sp>
        <p:nvSpPr>
          <p:cNvPr id="4" name="Content Placeholder 3"/>
          <p:cNvSpPr>
            <a:spLocks noGrp="1"/>
          </p:cNvSpPr>
          <p:nvPr>
            <p:ph sz="quarter" idx="13"/>
          </p:nvPr>
        </p:nvSpPr>
        <p:spPr>
          <a:xfrm>
            <a:off x="272415" y="1823847"/>
            <a:ext cx="8595360" cy="2431794"/>
          </a:xfrm>
        </p:spPr>
        <p:txBody>
          <a:bodyPr>
            <a:normAutofit/>
          </a:bodyPr>
          <a:lstStyle/>
          <a:p>
            <a:pPr marL="0" indent="0" algn="ctr">
              <a:buNone/>
            </a:pPr>
            <a:r>
              <a:rPr lang="en-US" sz="4400" b="1" dirty="0" smtClean="0"/>
              <a:t>Static and dynamic</a:t>
            </a:r>
          </a:p>
          <a:p>
            <a:pPr marL="0" indent="0" algn="ctr">
              <a:buNone/>
            </a:pPr>
            <a:r>
              <a:rPr lang="en-US" sz="4400" b="1" dirty="0" smtClean="0"/>
              <a:t>approaches to</a:t>
            </a:r>
          </a:p>
          <a:p>
            <a:pPr marL="0" indent="0" algn="ctr">
              <a:buNone/>
            </a:pPr>
            <a:r>
              <a:rPr lang="en-US" sz="4400" b="1" dirty="0" err="1" smtClean="0"/>
              <a:t>behavioural</a:t>
            </a:r>
            <a:r>
              <a:rPr lang="en-US" sz="4400" b="1" dirty="0" smtClean="0"/>
              <a:t> </a:t>
            </a:r>
            <a:r>
              <a:rPr lang="en-US" sz="4400" b="1" dirty="0" smtClean="0"/>
              <a:t>analysis</a:t>
            </a:r>
            <a:endParaRPr lang="en-US" sz="4400" b="1" dirty="0"/>
          </a:p>
          <a:p>
            <a:pPr marL="0" indent="0" algn="ctr">
              <a:buNone/>
            </a:pPr>
            <a:endParaRPr lang="en-US" sz="4400" dirty="0"/>
          </a:p>
        </p:txBody>
      </p:sp>
    </p:spTree>
    <p:extLst>
      <p:ext uri="{BB962C8B-B14F-4D97-AF65-F5344CB8AC3E}">
        <p14:creationId xmlns:p14="http://schemas.microsoft.com/office/powerpoint/2010/main" val="311136413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3</a:t>
            </a:fld>
            <a:endParaRPr lang="en-US"/>
          </a:p>
        </p:txBody>
      </p:sp>
      <p:sp>
        <p:nvSpPr>
          <p:cNvPr id="4" name="Content Placeholder 3"/>
          <p:cNvSpPr>
            <a:spLocks noGrp="1"/>
          </p:cNvSpPr>
          <p:nvPr>
            <p:ph sz="quarter" idx="13"/>
          </p:nvPr>
        </p:nvSpPr>
        <p:spPr>
          <a:xfrm>
            <a:off x="272415" y="1823847"/>
            <a:ext cx="8595360" cy="2431794"/>
          </a:xfrm>
        </p:spPr>
        <p:txBody>
          <a:bodyPr>
            <a:normAutofit/>
          </a:bodyPr>
          <a:lstStyle/>
          <a:p>
            <a:pPr marL="0" indent="0" algn="ctr">
              <a:buNone/>
            </a:pPr>
            <a:r>
              <a:rPr lang="en-US" sz="4400" b="1" dirty="0"/>
              <a:t>Population statistics </a:t>
            </a:r>
            <a:endParaRPr lang="en-US" sz="4400" b="1" dirty="0" smtClean="0"/>
          </a:p>
          <a:p>
            <a:pPr marL="0" indent="0" algn="ctr">
              <a:buNone/>
            </a:pPr>
            <a:r>
              <a:rPr lang="en-US" sz="4400" b="1" dirty="0" smtClean="0"/>
              <a:t>&amp;</a:t>
            </a:r>
          </a:p>
          <a:p>
            <a:pPr marL="0" indent="0" algn="ctr">
              <a:buNone/>
            </a:pPr>
            <a:r>
              <a:rPr lang="en-US" sz="4400" b="1" dirty="0" smtClean="0"/>
              <a:t>Individual </a:t>
            </a:r>
            <a:r>
              <a:rPr lang="en-US" sz="4400" b="1" dirty="0"/>
              <a:t>development</a:t>
            </a:r>
          </a:p>
          <a:p>
            <a:pPr algn="ctr"/>
            <a:endParaRPr lang="en-US" sz="4400" dirty="0"/>
          </a:p>
        </p:txBody>
      </p:sp>
    </p:spTree>
    <p:extLst>
      <p:ext uri="{BB962C8B-B14F-4D97-AF65-F5344CB8AC3E}">
        <p14:creationId xmlns:p14="http://schemas.microsoft.com/office/powerpoint/2010/main" val="316025533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2"/>
          </p:nvPr>
        </p:nvSpPr>
        <p:spPr/>
        <p:txBody>
          <a:bodyPr>
            <a:normAutofit fontScale="92500" lnSpcReduction="20000"/>
          </a:bodyPr>
          <a:lstStyle/>
          <a:p>
            <a:fld id="{5744759D-0EFF-4FB2-9CCE-04E00944F0FE}" type="slidenum">
              <a:rPr lang="en-US" smtClean="0"/>
              <a:pPr/>
              <a:t>30</a:t>
            </a:fld>
            <a:endParaRPr lang="en-US"/>
          </a:p>
        </p:txBody>
      </p:sp>
      <p:sp>
        <p:nvSpPr>
          <p:cNvPr id="3" name="Titel 2"/>
          <p:cNvSpPr>
            <a:spLocks noGrp="1"/>
          </p:cNvSpPr>
          <p:nvPr>
            <p:ph type="title"/>
          </p:nvPr>
        </p:nvSpPr>
        <p:spPr>
          <a:xfrm>
            <a:off x="276225" y="228600"/>
            <a:ext cx="8591550" cy="743247"/>
          </a:xfrm>
        </p:spPr>
        <p:txBody>
          <a:bodyPr>
            <a:normAutofit fontScale="90000"/>
          </a:bodyPr>
          <a:lstStyle/>
          <a:p>
            <a:r>
              <a:rPr lang="en-US" sz="4400" b="1" dirty="0" smtClean="0">
                <a:solidFill>
                  <a:srgbClr val="660066"/>
                </a:solidFill>
              </a:rPr>
              <a:t>Static analysis</a:t>
            </a:r>
            <a:endParaRPr lang="en-US" sz="4400" b="1" dirty="0">
              <a:solidFill>
                <a:srgbClr val="660066"/>
              </a:solidFill>
            </a:endParaRPr>
          </a:p>
        </p:txBody>
      </p:sp>
      <p:sp>
        <p:nvSpPr>
          <p:cNvPr id="4" name="Tijdelijke aanduiding voor inhoud 3"/>
          <p:cNvSpPr>
            <a:spLocks noGrp="1"/>
          </p:cNvSpPr>
          <p:nvPr>
            <p:ph sz="quarter" idx="13"/>
          </p:nvPr>
        </p:nvSpPr>
        <p:spPr/>
        <p:txBody>
          <a:bodyPr>
            <a:normAutofit/>
          </a:bodyPr>
          <a:lstStyle/>
          <a:p>
            <a:pPr marL="0" indent="0">
              <a:buNone/>
            </a:pPr>
            <a:r>
              <a:rPr lang="en-US" sz="2800" dirty="0" smtClean="0"/>
              <a:t>Cognitive processes are measured by </a:t>
            </a:r>
            <a:r>
              <a:rPr lang="en-US" sz="2800" dirty="0" smtClean="0"/>
              <a:t>averaging responses </a:t>
            </a:r>
            <a:r>
              <a:rPr lang="en-US" sz="2800" dirty="0" smtClean="0"/>
              <a:t>collected over </a:t>
            </a:r>
            <a:r>
              <a:rPr lang="en-US" sz="2800" dirty="0" smtClean="0"/>
              <a:t>time</a:t>
            </a:r>
            <a:endParaRPr lang="en-US" sz="2800" dirty="0" smtClean="0"/>
          </a:p>
          <a:p>
            <a:pPr marL="0" indent="0">
              <a:buNone/>
            </a:pPr>
            <a:endParaRPr lang="en-US" sz="2800" dirty="0"/>
          </a:p>
          <a:p>
            <a:pPr marL="0" indent="0">
              <a:buNone/>
            </a:pPr>
            <a:endParaRPr lang="en-US" sz="2800" dirty="0" smtClean="0"/>
          </a:p>
          <a:p>
            <a:pPr marL="457200" indent="-457200">
              <a:buFont typeface="Wingdings" charset="2"/>
              <a:buAutoNum type="arabicPlain"/>
            </a:pPr>
            <a:r>
              <a:rPr lang="en-US" sz="2800" dirty="0" smtClean="0"/>
              <a:t>Similar stimuli yield the same processing steps, thus activation </a:t>
            </a:r>
            <a:r>
              <a:rPr lang="en-US" sz="2800" dirty="0"/>
              <a:t>of the same </a:t>
            </a:r>
            <a:r>
              <a:rPr lang="en-US" sz="2800" dirty="0" smtClean="0"/>
              <a:t>components</a:t>
            </a:r>
          </a:p>
          <a:p>
            <a:pPr marL="457200" indent="-457200">
              <a:buFont typeface="Wingdings" charset="2"/>
              <a:buAutoNum type="arabicPlain"/>
            </a:pPr>
            <a:r>
              <a:rPr lang="en-US" sz="2800" dirty="0" smtClean="0"/>
              <a:t>Leads to the </a:t>
            </a:r>
            <a:r>
              <a:rPr lang="en-US" sz="2800" dirty="0"/>
              <a:t>same </a:t>
            </a:r>
            <a:r>
              <a:rPr lang="en-US" sz="2800" dirty="0" smtClean="0"/>
              <a:t>True score + E</a:t>
            </a:r>
          </a:p>
          <a:p>
            <a:pPr marL="457200" indent="-457200">
              <a:buFont typeface="Wingdings" charset="2"/>
              <a:buAutoNum type="arabicPlain"/>
            </a:pPr>
            <a:r>
              <a:rPr lang="en-US" sz="2800" dirty="0" smtClean="0"/>
              <a:t>Response times are stationary </a:t>
            </a:r>
            <a:r>
              <a:rPr lang="en-US" sz="2800" dirty="0"/>
              <a:t>and </a:t>
            </a:r>
            <a:r>
              <a:rPr lang="en-US" sz="2800" dirty="0" err="1" smtClean="0"/>
              <a:t>ergodic</a:t>
            </a:r>
            <a:r>
              <a:rPr lang="en-US" sz="2800" dirty="0" smtClean="0"/>
              <a:t> </a:t>
            </a:r>
          </a:p>
          <a:p>
            <a:pPr marL="457200" indent="-457200">
              <a:buFont typeface="Wingdings" charset="2"/>
              <a:buAutoNum type="arabicPlain"/>
            </a:pPr>
            <a:r>
              <a:rPr lang="en-US" sz="2800" dirty="0" smtClean="0"/>
              <a:t>Response times are independent</a:t>
            </a:r>
          </a:p>
          <a:p>
            <a:pPr marL="0" indent="0">
              <a:buNone/>
            </a:pPr>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333077332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2"/>
          </p:nvPr>
        </p:nvSpPr>
        <p:spPr/>
        <p:txBody>
          <a:bodyPr>
            <a:normAutofit fontScale="92500" lnSpcReduction="20000"/>
          </a:bodyPr>
          <a:lstStyle/>
          <a:p>
            <a:fld id="{5744759D-0EFF-4FB2-9CCE-04E00944F0FE}" type="slidenum">
              <a:rPr lang="en-US" smtClean="0"/>
              <a:pPr/>
              <a:t>31</a:t>
            </a:fld>
            <a:endParaRPr lang="en-US"/>
          </a:p>
        </p:txBody>
      </p:sp>
      <p:sp>
        <p:nvSpPr>
          <p:cNvPr id="3" name="Titel 2"/>
          <p:cNvSpPr>
            <a:spLocks noGrp="1"/>
          </p:cNvSpPr>
          <p:nvPr>
            <p:ph type="title"/>
          </p:nvPr>
        </p:nvSpPr>
        <p:spPr>
          <a:xfrm>
            <a:off x="269808" y="135021"/>
            <a:ext cx="8591550" cy="894347"/>
          </a:xfrm>
        </p:spPr>
        <p:txBody>
          <a:bodyPr>
            <a:normAutofit/>
          </a:bodyPr>
          <a:lstStyle/>
          <a:p>
            <a:r>
              <a:rPr lang="en-US" sz="4400" b="1" dirty="0" smtClean="0">
                <a:solidFill>
                  <a:srgbClr val="660066"/>
                </a:solidFill>
              </a:rPr>
              <a:t>Component-dominant dynamics</a:t>
            </a:r>
            <a:endParaRPr lang="en-US" sz="4400" b="1" dirty="0">
              <a:solidFill>
                <a:srgbClr val="660066"/>
              </a:solidFill>
            </a:endParaRPr>
          </a:p>
        </p:txBody>
      </p:sp>
      <p:sp>
        <p:nvSpPr>
          <p:cNvPr id="4" name="Tijdelijke aanduiding voor inhoud 3"/>
          <p:cNvSpPr>
            <a:spLocks noGrp="1"/>
          </p:cNvSpPr>
          <p:nvPr>
            <p:ph sz="quarter" idx="13"/>
          </p:nvPr>
        </p:nvSpPr>
        <p:spPr>
          <a:xfrm>
            <a:off x="258345" y="1298448"/>
            <a:ext cx="8595360" cy="4937760"/>
          </a:xfrm>
        </p:spPr>
        <p:txBody>
          <a:bodyPr>
            <a:normAutofit/>
          </a:bodyPr>
          <a:lstStyle/>
          <a:p>
            <a:pPr marL="0" indent="0">
              <a:buNone/>
            </a:pPr>
            <a:r>
              <a:rPr lang="en-US" sz="2800" dirty="0" smtClean="0"/>
              <a:t>Additive </a:t>
            </a:r>
            <a:r>
              <a:rPr lang="en-US" sz="2800" dirty="0" smtClean="0"/>
              <a:t>component interactions</a:t>
            </a:r>
            <a:endParaRPr lang="en-US" sz="2800"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443287" y="2520661"/>
            <a:ext cx="2255837" cy="295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6225" y="2807277"/>
            <a:ext cx="8602663" cy="2932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9825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2"/>
          </p:nvPr>
        </p:nvSpPr>
        <p:spPr/>
        <p:txBody>
          <a:bodyPr>
            <a:normAutofit fontScale="92500" lnSpcReduction="20000"/>
          </a:bodyPr>
          <a:lstStyle/>
          <a:p>
            <a:fld id="{5744759D-0EFF-4FB2-9CCE-04E00944F0FE}" type="slidenum">
              <a:rPr lang="en-US" smtClean="0"/>
              <a:pPr/>
              <a:t>32</a:t>
            </a:fld>
            <a:endParaRPr lang="en-US"/>
          </a:p>
        </p:txBody>
      </p:sp>
      <p:sp>
        <p:nvSpPr>
          <p:cNvPr id="3" name="Titel 2"/>
          <p:cNvSpPr>
            <a:spLocks noGrp="1"/>
          </p:cNvSpPr>
          <p:nvPr>
            <p:ph type="title"/>
          </p:nvPr>
        </p:nvSpPr>
        <p:spPr>
          <a:xfrm>
            <a:off x="276225" y="228600"/>
            <a:ext cx="8591550" cy="1066801"/>
          </a:xfrm>
        </p:spPr>
        <p:txBody>
          <a:bodyPr/>
          <a:lstStyle/>
          <a:p>
            <a:r>
              <a:rPr lang="en-US" sz="4400" b="1" dirty="0">
                <a:solidFill>
                  <a:srgbClr val="660066"/>
                </a:solidFill>
              </a:rPr>
              <a:t>Component-dominant </a:t>
            </a:r>
            <a:r>
              <a:rPr lang="en-US" sz="4400" b="1" dirty="0" smtClean="0">
                <a:solidFill>
                  <a:srgbClr val="660066"/>
                </a:solidFill>
              </a:rPr>
              <a:t>dynamics</a:t>
            </a:r>
            <a:endParaRPr lang="en-US" sz="4400" b="1" dirty="0">
              <a:solidFill>
                <a:srgbClr val="660066"/>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3356992"/>
            <a:ext cx="4124325" cy="2486025"/>
          </a:xfrm>
          <a:prstGeom prst="rect">
            <a:avLst/>
          </a:prstGeom>
          <a:noFill/>
          <a:ln>
            <a:noFill/>
          </a:ln>
          <a:effectLst>
            <a:glow rad="127000">
              <a:schemeClr val="accent1">
                <a:alpha val="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jdelijke aanduiding voor inhoud 2"/>
          <p:cNvSpPr txBox="1">
            <a:spLocks/>
          </p:cNvSpPr>
          <p:nvPr/>
        </p:nvSpPr>
        <p:spPr>
          <a:xfrm>
            <a:off x="457200" y="1600200"/>
            <a:ext cx="8229600" cy="4525963"/>
          </a:xfrm>
          <a:prstGeom prst="rect">
            <a:avLst/>
          </a:prstGeom>
        </p:spPr>
        <p:txBody>
          <a:bodyPr/>
          <a:lst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a:lstStyle>
          <a:p>
            <a:pPr marL="0" indent="0">
              <a:buNone/>
            </a:pPr>
            <a:r>
              <a:rPr lang="nl-BE" sz="3600" b="1" dirty="0" smtClean="0"/>
              <a:t>X = T + E</a:t>
            </a:r>
            <a:endParaRPr lang="en-US" sz="3600" b="1" dirty="0"/>
          </a:p>
        </p:txBody>
      </p:sp>
      <p:cxnSp>
        <p:nvCxnSpPr>
          <p:cNvPr id="7" name="Rechte verbindingslijn 6"/>
          <p:cNvCxnSpPr/>
          <p:nvPr/>
        </p:nvCxnSpPr>
        <p:spPr>
          <a:xfrm>
            <a:off x="2771800" y="2924944"/>
            <a:ext cx="412432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22501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4.16667E-6 -2.76596E-6 L -0.00504 -0.24422 " pathEditMode="relative" rAng="0" ptsTypes="AA">
                                      <p:cBhvr>
                                        <p:cTn id="6" dur="2000" fill="hold"/>
                                        <p:tgtEl>
                                          <p:spTgt spid="5"/>
                                        </p:tgtEl>
                                        <p:attrNameLst>
                                          <p:attrName>ppt_x</p:attrName>
                                          <p:attrName>ppt_y</p:attrName>
                                        </p:attrNameLst>
                                      </p:cBhvr>
                                      <p:rCtr x="-260" y="-12211"/>
                                    </p:animMotion>
                                  </p:childTnLst>
                                </p:cTn>
                              </p:par>
                              <p:par>
                                <p:cTn id="7" presetID="10" presetClass="exit" presetSubtype="0" fill="hold" nodeType="withEffect">
                                  <p:stCondLst>
                                    <p:cond delay="1000"/>
                                  </p:stCondLst>
                                  <p:childTnLst>
                                    <p:animEffect transition="out" filter="fade">
                                      <p:cBhvr>
                                        <p:cTn id="8" dur="500"/>
                                        <p:tgtEl>
                                          <p:spTgt spid="7"/>
                                        </p:tgtEl>
                                      </p:cBhvr>
                                    </p:animEffect>
                                    <p:set>
                                      <p:cBhvr>
                                        <p:cTn id="9"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 3"/>
          <p:cNvGraphicFramePr>
            <a:graphicFrameLocks noGrp="1"/>
          </p:cNvGraphicFramePr>
          <p:nvPr>
            <p:extLst>
              <p:ext uri="{D42A27DB-BD31-4B8C-83A1-F6EECF244321}">
                <p14:modId xmlns:p14="http://schemas.microsoft.com/office/powerpoint/2010/main" val="3187560143"/>
              </p:ext>
            </p:extLst>
          </p:nvPr>
        </p:nvGraphicFramePr>
        <p:xfrm>
          <a:off x="2034672" y="4692318"/>
          <a:ext cx="2925012" cy="1325456"/>
        </p:xfrm>
        <a:graphic>
          <a:graphicData uri="http://schemas.openxmlformats.org/drawingml/2006/table">
            <a:tbl>
              <a:tblPr firstRow="1" bandRow="1">
                <a:tableStyleId>{5C22544A-7EE6-4342-B048-85BDC9FD1C3A}</a:tableStyleId>
              </a:tblPr>
              <a:tblGrid>
                <a:gridCol w="1462506"/>
                <a:gridCol w="1462506"/>
              </a:tblGrid>
              <a:tr h="662728">
                <a:tc>
                  <a:txBody>
                    <a:bodyPr/>
                    <a:lstStyle/>
                    <a:p>
                      <a:pPr algn="ctr"/>
                      <a:r>
                        <a:rPr lang="en-US" sz="2400" dirty="0" smtClean="0"/>
                        <a:t>Short</a:t>
                      </a:r>
                      <a:endParaRPr lang="en-US" sz="2400" dirty="0"/>
                    </a:p>
                  </a:txBody>
                  <a:tcPr/>
                </a:tc>
                <a:tc>
                  <a:txBody>
                    <a:bodyPr/>
                    <a:lstStyle/>
                    <a:p>
                      <a:pPr algn="ctr"/>
                      <a:r>
                        <a:rPr lang="en-US" sz="2400" dirty="0" smtClean="0"/>
                        <a:t>Long</a:t>
                      </a:r>
                      <a:endParaRPr lang="en-US" sz="2400" dirty="0"/>
                    </a:p>
                  </a:txBody>
                  <a:tcPr/>
                </a:tc>
              </a:tr>
              <a:tr h="662728">
                <a:tc>
                  <a:txBody>
                    <a:bodyPr/>
                    <a:lstStyle/>
                    <a:p>
                      <a:pPr algn="ctr"/>
                      <a:r>
                        <a:rPr lang="en-US" sz="2400" dirty="0" smtClean="0">
                          <a:solidFill>
                            <a:schemeClr val="tx2"/>
                          </a:solidFill>
                        </a:rPr>
                        <a:t>768 </a:t>
                      </a:r>
                      <a:r>
                        <a:rPr lang="en-US" sz="2400" dirty="0" err="1" smtClean="0">
                          <a:solidFill>
                            <a:schemeClr val="tx2"/>
                          </a:solidFill>
                        </a:rPr>
                        <a:t>ms</a:t>
                      </a:r>
                      <a:endParaRPr lang="en-US" sz="2400" dirty="0">
                        <a:solidFill>
                          <a:schemeClr val="tx2"/>
                        </a:solidFill>
                      </a:endParaRPr>
                    </a:p>
                  </a:txBody>
                  <a:tcPr/>
                </a:tc>
                <a:tc>
                  <a:txBody>
                    <a:bodyPr/>
                    <a:lstStyle/>
                    <a:p>
                      <a:pPr algn="ctr"/>
                      <a:r>
                        <a:rPr lang="en-US" sz="2400" dirty="0" smtClean="0">
                          <a:solidFill>
                            <a:schemeClr val="tx2"/>
                          </a:solidFill>
                        </a:rPr>
                        <a:t>802 </a:t>
                      </a:r>
                      <a:r>
                        <a:rPr lang="en-US" sz="2400" dirty="0" err="1" smtClean="0">
                          <a:solidFill>
                            <a:schemeClr val="tx2"/>
                          </a:solidFill>
                        </a:rPr>
                        <a:t>ms</a:t>
                      </a:r>
                      <a:endParaRPr lang="en-US" sz="2400" dirty="0">
                        <a:solidFill>
                          <a:schemeClr val="tx2"/>
                        </a:solidFill>
                      </a:endParaRPr>
                    </a:p>
                  </a:txBody>
                  <a:tcPr/>
                </a:tc>
              </a:tr>
            </a:tbl>
          </a:graphicData>
        </a:graphic>
      </p:graphicFrame>
      <p:pic>
        <p:nvPicPr>
          <p:cNvPr id="717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220072" y="3645822"/>
            <a:ext cx="4171091" cy="3128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5" name="Rechte verbindingslijn met pijl 24"/>
          <p:cNvCxnSpPr/>
          <p:nvPr/>
        </p:nvCxnSpPr>
        <p:spPr>
          <a:xfrm flipH="1" flipV="1">
            <a:off x="3131840" y="5620598"/>
            <a:ext cx="4104456" cy="25778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2" name="Titel 1"/>
          <p:cNvSpPr>
            <a:spLocks noGrp="1"/>
          </p:cNvSpPr>
          <p:nvPr>
            <p:ph type="title"/>
          </p:nvPr>
        </p:nvSpPr>
        <p:spPr>
          <a:xfrm>
            <a:off x="276225" y="228600"/>
            <a:ext cx="8591550" cy="894347"/>
          </a:xfrm>
        </p:spPr>
        <p:txBody>
          <a:bodyPr>
            <a:normAutofit/>
          </a:bodyPr>
          <a:lstStyle/>
          <a:p>
            <a:r>
              <a:rPr lang="en-US" sz="4400" b="1" dirty="0" smtClean="0">
                <a:solidFill>
                  <a:srgbClr val="660066"/>
                </a:solidFill>
              </a:rPr>
              <a:t>Static analysis</a:t>
            </a:r>
            <a:endParaRPr lang="en-US" sz="4400" b="1" dirty="0">
              <a:solidFill>
                <a:srgbClr val="660066"/>
              </a:solidFill>
            </a:endParaRPr>
          </a:p>
        </p:txBody>
      </p:sp>
      <p:sp>
        <p:nvSpPr>
          <p:cNvPr id="3" name="Tijdelijke aanduiding voor inhoud 2"/>
          <p:cNvSpPr>
            <a:spLocks noGrp="1"/>
          </p:cNvSpPr>
          <p:nvPr>
            <p:ph idx="4294967295"/>
          </p:nvPr>
        </p:nvSpPr>
        <p:spPr>
          <a:xfrm>
            <a:off x="457200" y="1600200"/>
            <a:ext cx="7643192" cy="4525963"/>
          </a:xfrm>
          <a:prstGeom prst="rect">
            <a:avLst/>
          </a:prstGeom>
        </p:spPr>
        <p:txBody>
          <a:bodyPr>
            <a:normAutofit/>
          </a:bodyPr>
          <a:lstStyle/>
          <a:p>
            <a:pPr marL="0" indent="0">
              <a:buNone/>
            </a:pPr>
            <a:r>
              <a:rPr lang="en-US" sz="2800" dirty="0" smtClean="0"/>
              <a:t>Word-item properties </a:t>
            </a:r>
            <a:r>
              <a:rPr lang="en-US" sz="2800" dirty="0" smtClean="0">
                <a:sym typeface="Wingdings" pitchFamily="2" charset="2"/>
              </a:rPr>
              <a:t> </a:t>
            </a:r>
            <a:r>
              <a:rPr lang="en-US" sz="2800" dirty="0" smtClean="0"/>
              <a:t>RT</a:t>
            </a:r>
          </a:p>
          <a:p>
            <a:pPr marL="170752" lvl="1" indent="0">
              <a:buNone/>
            </a:pPr>
            <a:r>
              <a:rPr lang="en-US" sz="2800" dirty="0" smtClean="0"/>
              <a:t>e.g., Word length:</a:t>
            </a:r>
            <a:r>
              <a:rPr lang="en-US" sz="2800" dirty="0"/>
              <a:t> </a:t>
            </a:r>
            <a:r>
              <a:rPr lang="en-US" sz="2800" dirty="0" smtClean="0"/>
              <a:t>long words </a:t>
            </a:r>
            <a:r>
              <a:rPr lang="en-US" sz="2800" dirty="0">
                <a:sym typeface="Wingdings" pitchFamily="2" charset="2"/>
              </a:rPr>
              <a:t></a:t>
            </a:r>
            <a:r>
              <a:rPr lang="en-US" sz="2800" dirty="0" smtClean="0"/>
              <a:t> slower responses</a:t>
            </a:r>
          </a:p>
        </p:txBody>
      </p:sp>
      <p:sp>
        <p:nvSpPr>
          <p:cNvPr id="5" name="Tekstvak 4"/>
          <p:cNvSpPr txBox="1"/>
          <p:nvPr/>
        </p:nvSpPr>
        <p:spPr>
          <a:xfrm>
            <a:off x="1352883" y="3995772"/>
            <a:ext cx="2564063" cy="461665"/>
          </a:xfrm>
          <a:prstGeom prst="rect">
            <a:avLst/>
          </a:prstGeom>
          <a:noFill/>
        </p:spPr>
        <p:txBody>
          <a:bodyPr wrap="square" rtlCol="0">
            <a:spAutoFit/>
          </a:bodyPr>
          <a:lstStyle/>
          <a:p>
            <a:r>
              <a:rPr lang="en-US" sz="2400" dirty="0" smtClean="0"/>
              <a:t>Fictitious example</a:t>
            </a:r>
            <a:endParaRPr lang="en-US" sz="2400" dirty="0"/>
          </a:p>
        </p:txBody>
      </p:sp>
      <p:cxnSp>
        <p:nvCxnSpPr>
          <p:cNvPr id="7" name="Rechte verbindingslijn met pijl 6"/>
          <p:cNvCxnSpPr/>
          <p:nvPr/>
        </p:nvCxnSpPr>
        <p:spPr>
          <a:xfrm flipH="1">
            <a:off x="4283968" y="4549770"/>
            <a:ext cx="2664296" cy="111147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1" name="Rechte verbindingslijn met pijl 10"/>
          <p:cNvCxnSpPr/>
          <p:nvPr/>
        </p:nvCxnSpPr>
        <p:spPr>
          <a:xfrm flipH="1">
            <a:off x="4499992" y="5209981"/>
            <a:ext cx="3312368" cy="50295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4" name="Rechte verbindingslijn met pijl 13"/>
          <p:cNvCxnSpPr/>
          <p:nvPr/>
        </p:nvCxnSpPr>
        <p:spPr>
          <a:xfrm flipH="1">
            <a:off x="4499992" y="4365104"/>
            <a:ext cx="3600400" cy="129503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9" name="Rechte verbindingslijn met pijl 18"/>
          <p:cNvCxnSpPr/>
          <p:nvPr/>
        </p:nvCxnSpPr>
        <p:spPr>
          <a:xfrm flipH="1">
            <a:off x="3131840" y="5157192"/>
            <a:ext cx="5256584" cy="463406"/>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1" name="Rechte verbindingslijn met pijl 20"/>
          <p:cNvCxnSpPr/>
          <p:nvPr/>
        </p:nvCxnSpPr>
        <p:spPr>
          <a:xfrm flipH="1">
            <a:off x="3131840" y="5157192"/>
            <a:ext cx="4680520" cy="50295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6" name="Rechte verbindingslijn met pijl 15"/>
          <p:cNvCxnSpPr/>
          <p:nvPr/>
        </p:nvCxnSpPr>
        <p:spPr>
          <a:xfrm flipH="1">
            <a:off x="4499992" y="4869160"/>
            <a:ext cx="4248472" cy="843771"/>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3" name="Rechte verbindingslijn met pijl 22"/>
          <p:cNvCxnSpPr/>
          <p:nvPr/>
        </p:nvCxnSpPr>
        <p:spPr>
          <a:xfrm flipH="1">
            <a:off x="2843808" y="5518338"/>
            <a:ext cx="4680520" cy="14291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7" name="Rechte verbindingslijn met pijl 26"/>
          <p:cNvCxnSpPr/>
          <p:nvPr/>
        </p:nvCxnSpPr>
        <p:spPr>
          <a:xfrm flipH="1" flipV="1">
            <a:off x="3203848" y="5733256"/>
            <a:ext cx="2871936" cy="25778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9" name="Rechte verbindingslijn met pijl 8"/>
          <p:cNvCxnSpPr/>
          <p:nvPr/>
        </p:nvCxnSpPr>
        <p:spPr>
          <a:xfrm flipH="1" flipV="1">
            <a:off x="4355976" y="5620598"/>
            <a:ext cx="2304256" cy="18466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6" name="Slide Number Placeholder 5"/>
          <p:cNvSpPr>
            <a:spLocks noGrp="1"/>
          </p:cNvSpPr>
          <p:nvPr>
            <p:ph type="sldNum" sz="quarter" idx="12"/>
          </p:nvPr>
        </p:nvSpPr>
        <p:spPr/>
        <p:txBody>
          <a:bodyPr>
            <a:normAutofit fontScale="92500" lnSpcReduction="20000"/>
          </a:bodyPr>
          <a:lstStyle/>
          <a:p>
            <a:fld id="{5744759D-0EFF-4FB2-9CCE-04E00944F0FE}" type="slidenum">
              <a:rPr lang="en-US" smtClean="0"/>
              <a:pPr/>
              <a:t>33</a:t>
            </a:fld>
            <a:endParaRPr lang="en-US"/>
          </a:p>
        </p:txBody>
      </p:sp>
    </p:spTree>
    <p:extLst>
      <p:ext uri="{BB962C8B-B14F-4D97-AF65-F5344CB8AC3E}">
        <p14:creationId xmlns:p14="http://schemas.microsoft.com/office/powerpoint/2010/main" val="16351734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225" y="135021"/>
            <a:ext cx="8591550" cy="894347"/>
          </a:xfrm>
        </p:spPr>
        <p:txBody>
          <a:bodyPr>
            <a:normAutofit/>
          </a:bodyPr>
          <a:lstStyle/>
          <a:p>
            <a:r>
              <a:rPr lang="en-US" sz="4400" b="1" dirty="0" smtClean="0">
                <a:solidFill>
                  <a:srgbClr val="660066"/>
                </a:solidFill>
              </a:rPr>
              <a:t>Static analysis</a:t>
            </a:r>
            <a:endParaRPr lang="en-US" sz="4400" b="1" dirty="0">
              <a:solidFill>
                <a:srgbClr val="660066"/>
              </a:solidFill>
            </a:endParaRPr>
          </a:p>
        </p:txBody>
      </p:sp>
      <p:sp>
        <p:nvSpPr>
          <p:cNvPr id="3" name="Tijdelijke aanduiding voor inhoud 2"/>
          <p:cNvSpPr>
            <a:spLocks noGrp="1"/>
          </p:cNvSpPr>
          <p:nvPr>
            <p:ph idx="4294967295"/>
          </p:nvPr>
        </p:nvSpPr>
        <p:spPr>
          <a:xfrm>
            <a:off x="457200" y="1309025"/>
            <a:ext cx="8229600" cy="5412450"/>
          </a:xfrm>
          <a:prstGeom prst="rect">
            <a:avLst/>
          </a:prstGeom>
        </p:spPr>
        <p:txBody>
          <a:bodyPr>
            <a:normAutofit/>
          </a:bodyPr>
          <a:lstStyle/>
          <a:p>
            <a:pPr marL="0" indent="0">
              <a:buNone/>
            </a:pPr>
            <a:endParaRPr lang="en-US" sz="2800" dirty="0" smtClean="0"/>
          </a:p>
          <a:p>
            <a:pPr marL="0" indent="0">
              <a:buNone/>
            </a:pPr>
            <a:r>
              <a:rPr lang="en-US" sz="2800" dirty="0" smtClean="0"/>
              <a:t>Sequential </a:t>
            </a:r>
            <a:r>
              <a:rPr lang="en-US" sz="2800" dirty="0" smtClean="0"/>
              <a:t>order is not important</a:t>
            </a:r>
          </a:p>
          <a:p>
            <a:pPr marL="170752" lvl="1" indent="0">
              <a:buNone/>
            </a:pPr>
            <a:r>
              <a:rPr lang="en-US" sz="2800" dirty="0" smtClean="0">
                <a:sym typeface="Wingdings" pitchFamily="2" charset="2"/>
              </a:rPr>
              <a:t>Trial-by-trial variability is random noise </a:t>
            </a:r>
            <a:endParaRPr lang="en-US" sz="2800" dirty="0">
              <a:sym typeface="Wingdings" pitchFamily="2" charset="2"/>
            </a:endParaRPr>
          </a:p>
          <a:p>
            <a:pPr marL="170752" lvl="1" indent="0">
              <a:buNone/>
            </a:pPr>
            <a:endParaRPr lang="en-US" sz="2800" dirty="0" smtClean="0"/>
          </a:p>
          <a:p>
            <a:pPr marL="170752" lvl="1" indent="0">
              <a:buNone/>
            </a:pPr>
            <a:endParaRPr lang="en-US" sz="2800" dirty="0" smtClean="0"/>
          </a:p>
          <a:p>
            <a:pPr marL="0" indent="0">
              <a:buNone/>
            </a:pPr>
            <a:r>
              <a:rPr lang="en-US" sz="2800" dirty="0" smtClean="0"/>
              <a:t>Shuffling the data does not change:</a:t>
            </a:r>
          </a:p>
          <a:p>
            <a:pPr lvl="2">
              <a:buFont typeface="Wingdings" pitchFamily="2" charset="2"/>
              <a:buChar char="Ø"/>
            </a:pPr>
            <a:r>
              <a:rPr lang="en-US" sz="2800" dirty="0" smtClean="0">
                <a:sym typeface="Wingdings" pitchFamily="2" charset="2"/>
              </a:rPr>
              <a:t> </a:t>
            </a:r>
            <a:r>
              <a:rPr lang="en-US" sz="2800" i="1" dirty="0" smtClean="0">
                <a:sym typeface="Wingdings" pitchFamily="2" charset="2"/>
              </a:rPr>
              <a:t>Mean</a:t>
            </a:r>
            <a:endParaRPr lang="en-US" sz="2800" dirty="0" smtClean="0">
              <a:sym typeface="Wingdings" pitchFamily="2" charset="2"/>
            </a:endParaRPr>
          </a:p>
          <a:p>
            <a:pPr lvl="2">
              <a:buFont typeface="Wingdings" pitchFamily="2" charset="2"/>
              <a:buChar char="Ø"/>
            </a:pPr>
            <a:r>
              <a:rPr lang="en-US" sz="2800" dirty="0" smtClean="0">
                <a:sym typeface="Wingdings" pitchFamily="2" charset="2"/>
              </a:rPr>
              <a:t> </a:t>
            </a:r>
            <a:r>
              <a:rPr lang="en-US" sz="2800" i="1" dirty="0" smtClean="0">
                <a:sym typeface="Wingdings" pitchFamily="2" charset="2"/>
              </a:rPr>
              <a:t>SD</a:t>
            </a:r>
            <a:endParaRPr lang="en-US" sz="2800" dirty="0" smtClean="0">
              <a:sym typeface="Wingdings" pitchFamily="2" charset="2"/>
            </a:endParaRPr>
          </a:p>
          <a:p>
            <a:pPr lvl="2">
              <a:buFont typeface="Wingdings" pitchFamily="2" charset="2"/>
              <a:buChar char="Ø"/>
            </a:pPr>
            <a:r>
              <a:rPr lang="en-US" sz="2800" dirty="0" smtClean="0">
                <a:sym typeface="Wingdings" pitchFamily="2" charset="2"/>
              </a:rPr>
              <a:t> Treatment effect</a:t>
            </a:r>
          </a:p>
          <a:p>
            <a:endParaRPr lang="en-US" dirty="0"/>
          </a:p>
        </p:txBody>
      </p:sp>
      <p:sp>
        <p:nvSpPr>
          <p:cNvPr id="5" name="Slide Number Placeholder 4"/>
          <p:cNvSpPr>
            <a:spLocks noGrp="1"/>
          </p:cNvSpPr>
          <p:nvPr>
            <p:ph type="sldNum" sz="quarter" idx="12"/>
          </p:nvPr>
        </p:nvSpPr>
        <p:spPr/>
        <p:txBody>
          <a:bodyPr>
            <a:normAutofit fontScale="92500" lnSpcReduction="20000"/>
          </a:bodyPr>
          <a:lstStyle/>
          <a:p>
            <a:fld id="{5744759D-0EFF-4FB2-9CCE-04E00944F0FE}" type="slidenum">
              <a:rPr lang="en-US" smtClean="0"/>
              <a:pPr/>
              <a:t>34</a:t>
            </a:fld>
            <a:endParaRPr lang="en-US"/>
          </a:p>
        </p:txBody>
      </p:sp>
    </p:spTree>
    <p:extLst>
      <p:ext uri="{BB962C8B-B14F-4D97-AF65-F5344CB8AC3E}">
        <p14:creationId xmlns:p14="http://schemas.microsoft.com/office/powerpoint/2010/main" val="19206800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225" y="228601"/>
            <a:ext cx="8591550" cy="854242"/>
          </a:xfrm>
        </p:spPr>
        <p:txBody>
          <a:bodyPr>
            <a:normAutofit/>
          </a:bodyPr>
          <a:lstStyle/>
          <a:p>
            <a:r>
              <a:rPr lang="nl-BE" sz="4400" b="1" dirty="0" smtClean="0">
                <a:solidFill>
                  <a:srgbClr val="660066"/>
                </a:solidFill>
              </a:rPr>
              <a:t>Learning </a:t>
            </a:r>
            <a:r>
              <a:rPr lang="nl-BE" sz="4400" b="1" dirty="0" err="1" smtClean="0">
                <a:solidFill>
                  <a:srgbClr val="660066"/>
                </a:solidFill>
              </a:rPr>
              <a:t>disabilities</a:t>
            </a:r>
            <a:endParaRPr lang="en-US" sz="4400" b="1" dirty="0">
              <a:solidFill>
                <a:srgbClr val="660066"/>
              </a:solidFill>
            </a:endParaRPr>
          </a:p>
        </p:txBody>
      </p:sp>
      <p:sp>
        <p:nvSpPr>
          <p:cNvPr id="3" name="Tijdelijke aanduiding voor inhoud 2"/>
          <p:cNvSpPr>
            <a:spLocks noGrp="1"/>
          </p:cNvSpPr>
          <p:nvPr>
            <p:ph idx="4294967295"/>
          </p:nvPr>
        </p:nvSpPr>
        <p:spPr>
          <a:xfrm>
            <a:off x="457200" y="1082844"/>
            <a:ext cx="8229600" cy="5043320"/>
          </a:xfrm>
          <a:prstGeom prst="rect">
            <a:avLst/>
          </a:prstGeom>
        </p:spPr>
        <p:txBody>
          <a:bodyPr>
            <a:normAutofit/>
          </a:bodyPr>
          <a:lstStyle/>
          <a:p>
            <a:pPr marL="0" indent="0">
              <a:buNone/>
            </a:pPr>
            <a:r>
              <a:rPr lang="nl-BE" sz="2400" dirty="0"/>
              <a:t>Contemporary theories </a:t>
            </a:r>
            <a:r>
              <a:rPr lang="nl-BE" sz="2400" dirty="0" smtClean="0"/>
              <a:t>view learning disabilities as single </a:t>
            </a:r>
            <a:r>
              <a:rPr lang="nl-BE" sz="2400" dirty="0" smtClean="0">
                <a:solidFill>
                  <a:schemeClr val="accent2">
                    <a:lumMod val="75000"/>
                  </a:schemeClr>
                </a:solidFill>
              </a:rPr>
              <a:t>cau</a:t>
            </a:r>
            <a:r>
              <a:rPr lang="nl-BE" sz="2400" dirty="0" smtClean="0"/>
              <a:t>ses</a:t>
            </a:r>
          </a:p>
          <a:p>
            <a:pPr marL="0" indent="0">
              <a:buNone/>
            </a:pPr>
            <a:endParaRPr lang="nl-BE" sz="1200" dirty="0"/>
          </a:p>
          <a:p>
            <a:pPr marL="0" indent="0">
              <a:buNone/>
            </a:pPr>
            <a:r>
              <a:rPr lang="nl-BE" sz="2400" dirty="0" smtClean="0"/>
              <a:t>Reduce </a:t>
            </a:r>
            <a:r>
              <a:rPr lang="nl-BE" sz="2400" dirty="0"/>
              <a:t>the problem to deficient </a:t>
            </a:r>
            <a:r>
              <a:rPr lang="nl-BE" sz="2400" dirty="0" smtClean="0"/>
              <a:t>components (biological, neurological, cognitive, etc.</a:t>
            </a:r>
            <a:r>
              <a:rPr lang="nl-BE" sz="2400" dirty="0" smtClean="0"/>
              <a:t>)</a:t>
            </a:r>
          </a:p>
          <a:p>
            <a:pPr marL="0" indent="0">
              <a:buNone/>
            </a:pPr>
            <a:endParaRPr lang="nl-BE" sz="1200" dirty="0" smtClean="0"/>
          </a:p>
          <a:p>
            <a:pPr marL="0" indent="0">
              <a:buNone/>
            </a:pPr>
            <a:r>
              <a:rPr lang="nl-BE" sz="2400" dirty="0" smtClean="0"/>
              <a:t>List of criteria is endless</a:t>
            </a:r>
            <a:endParaRPr lang="nl-BE" sz="2400" dirty="0"/>
          </a:p>
          <a:p>
            <a:pPr marL="0" indent="0">
              <a:buNone/>
            </a:pPr>
            <a:endParaRPr lang="nl-BE" sz="2400" dirty="0" smtClean="0"/>
          </a:p>
          <a:p>
            <a:endParaRPr lang="nl-BE" sz="2400" dirty="0"/>
          </a:p>
          <a:p>
            <a:endParaRPr lang="en-US" dirty="0"/>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76225" y="3706813"/>
            <a:ext cx="8596313" cy="3151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normAutofit fontScale="92500" lnSpcReduction="20000"/>
          </a:bodyPr>
          <a:lstStyle/>
          <a:p>
            <a:fld id="{5744759D-0EFF-4FB2-9CCE-04E00944F0FE}" type="slidenum">
              <a:rPr lang="en-US" smtClean="0"/>
              <a:pPr/>
              <a:t>35</a:t>
            </a:fld>
            <a:endParaRPr lang="en-US"/>
          </a:p>
        </p:txBody>
      </p:sp>
    </p:spTree>
    <p:extLst>
      <p:ext uri="{BB962C8B-B14F-4D97-AF65-F5344CB8AC3E}">
        <p14:creationId xmlns:p14="http://schemas.microsoft.com/office/powerpoint/2010/main" val="27087525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2"/>
          </p:nvPr>
        </p:nvSpPr>
        <p:spPr/>
        <p:txBody>
          <a:bodyPr>
            <a:normAutofit fontScale="92500" lnSpcReduction="20000"/>
          </a:bodyPr>
          <a:lstStyle/>
          <a:p>
            <a:fld id="{5744759D-0EFF-4FB2-9CCE-04E00944F0FE}" type="slidenum">
              <a:rPr lang="en-US" smtClean="0"/>
              <a:pPr/>
              <a:t>36</a:t>
            </a:fld>
            <a:endParaRPr lang="en-US"/>
          </a:p>
        </p:txBody>
      </p:sp>
      <p:sp>
        <p:nvSpPr>
          <p:cNvPr id="3" name="Titel 2"/>
          <p:cNvSpPr>
            <a:spLocks noGrp="1"/>
          </p:cNvSpPr>
          <p:nvPr>
            <p:ph type="title"/>
          </p:nvPr>
        </p:nvSpPr>
        <p:spPr>
          <a:xfrm>
            <a:off x="276225" y="228601"/>
            <a:ext cx="8591550" cy="733926"/>
          </a:xfrm>
        </p:spPr>
        <p:txBody>
          <a:bodyPr>
            <a:noAutofit/>
          </a:bodyPr>
          <a:lstStyle/>
          <a:p>
            <a:r>
              <a:rPr lang="en-US" sz="4400" b="1" dirty="0" smtClean="0">
                <a:solidFill>
                  <a:srgbClr val="660066"/>
                </a:solidFill>
              </a:rPr>
              <a:t>Dynamic analysis</a:t>
            </a:r>
            <a:endParaRPr lang="en-US" sz="4400" b="1" dirty="0">
              <a:solidFill>
                <a:srgbClr val="660066"/>
              </a:solidFill>
            </a:endParaRPr>
          </a:p>
        </p:txBody>
      </p:sp>
      <p:sp>
        <p:nvSpPr>
          <p:cNvPr id="4" name="Tijdelijke aanduiding voor inhoud 3"/>
          <p:cNvSpPr>
            <a:spLocks noGrp="1"/>
          </p:cNvSpPr>
          <p:nvPr>
            <p:ph sz="quarter" idx="13"/>
          </p:nvPr>
        </p:nvSpPr>
        <p:spPr>
          <a:xfrm>
            <a:off x="274320" y="1298447"/>
            <a:ext cx="8595360" cy="5423027"/>
          </a:xfrm>
        </p:spPr>
        <p:txBody>
          <a:bodyPr>
            <a:normAutofit fontScale="92500" lnSpcReduction="10000"/>
          </a:bodyPr>
          <a:lstStyle/>
          <a:p>
            <a:pPr marL="0" indent="0">
              <a:buNone/>
            </a:pPr>
            <a:r>
              <a:rPr lang="en-US" sz="2800" dirty="0" smtClean="0"/>
              <a:t>Cognitive processes are measured by </a:t>
            </a:r>
            <a:r>
              <a:rPr lang="en-US" sz="2800" dirty="0"/>
              <a:t>parameters of change over </a:t>
            </a:r>
            <a:r>
              <a:rPr lang="en-US" sz="2800" dirty="0" smtClean="0"/>
              <a:t>time</a:t>
            </a:r>
            <a:endParaRPr lang="en-US" sz="2800" dirty="0" smtClean="0"/>
          </a:p>
          <a:p>
            <a:pPr marL="0" indent="0">
              <a:buNone/>
            </a:pPr>
            <a:endParaRPr lang="en-US" sz="2800" dirty="0" smtClean="0"/>
          </a:p>
          <a:p>
            <a:pPr marL="0" indent="0">
              <a:buNone/>
            </a:pPr>
            <a:r>
              <a:rPr lang="en-US" sz="2800" dirty="0" smtClean="0"/>
              <a:t>Similar stimuli yield processes that </a:t>
            </a:r>
            <a:r>
              <a:rPr lang="en-US" sz="2800" dirty="0"/>
              <a:t>interact across multiple time </a:t>
            </a:r>
            <a:r>
              <a:rPr lang="en-US" sz="2800" dirty="0" smtClean="0"/>
              <a:t>scales</a:t>
            </a:r>
          </a:p>
          <a:p>
            <a:pPr marL="0" indent="0">
              <a:buNone/>
            </a:pPr>
            <a:endParaRPr lang="en-US" sz="2800" dirty="0" smtClean="0"/>
          </a:p>
          <a:p>
            <a:pPr marL="0" indent="0">
              <a:buNone/>
            </a:pPr>
            <a:r>
              <a:rPr lang="en-US" sz="2800" dirty="0" smtClean="0"/>
              <a:t>Thus, activation patterns are never identical </a:t>
            </a:r>
            <a:endParaRPr lang="en-US" sz="2800" dirty="0" smtClean="0"/>
          </a:p>
          <a:p>
            <a:pPr marL="0" indent="0">
              <a:buNone/>
            </a:pPr>
            <a:endParaRPr lang="en-US" sz="2800" dirty="0" smtClean="0"/>
          </a:p>
          <a:p>
            <a:pPr marL="0" indent="0">
              <a:buNone/>
            </a:pPr>
            <a:r>
              <a:rPr lang="en-US" sz="2800" dirty="0" smtClean="0"/>
              <a:t>Non-</a:t>
            </a:r>
            <a:r>
              <a:rPr lang="en-US" sz="2800" dirty="0" err="1" smtClean="0"/>
              <a:t>stationarity</a:t>
            </a:r>
            <a:r>
              <a:rPr lang="en-US" sz="2800" dirty="0" smtClean="0"/>
              <a:t> and non-</a:t>
            </a:r>
            <a:r>
              <a:rPr lang="en-US" sz="2800" dirty="0" err="1" smtClean="0"/>
              <a:t>ergodicity</a:t>
            </a:r>
            <a:r>
              <a:rPr lang="en-US" sz="2800" dirty="0" smtClean="0"/>
              <a:t> imply that true scores are not </a:t>
            </a:r>
            <a:r>
              <a:rPr lang="en-US" sz="2800" dirty="0" smtClean="0"/>
              <a:t>informative</a:t>
            </a:r>
          </a:p>
          <a:p>
            <a:pPr marL="0" indent="0">
              <a:buNone/>
            </a:pPr>
            <a:endParaRPr lang="en-US" sz="2800" dirty="0" smtClean="0"/>
          </a:p>
          <a:p>
            <a:pPr marL="0" indent="0">
              <a:buNone/>
            </a:pPr>
            <a:r>
              <a:rPr lang="en-US" sz="2800" dirty="0" smtClean="0"/>
              <a:t>Temporal </a:t>
            </a:r>
            <a:r>
              <a:rPr lang="en-US" sz="2800" dirty="0"/>
              <a:t>order is </a:t>
            </a:r>
            <a:r>
              <a:rPr lang="en-US" sz="2800" dirty="0" smtClean="0"/>
              <a:t>crucial</a:t>
            </a:r>
            <a:endParaRPr lang="en-US" sz="2800" dirty="0"/>
          </a:p>
        </p:txBody>
      </p:sp>
    </p:spTree>
    <p:extLst>
      <p:ext uri="{BB962C8B-B14F-4D97-AF65-F5344CB8AC3E}">
        <p14:creationId xmlns:p14="http://schemas.microsoft.com/office/powerpoint/2010/main" val="847148829"/>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225" y="228600"/>
            <a:ext cx="8591550" cy="827505"/>
          </a:xfrm>
        </p:spPr>
        <p:txBody>
          <a:bodyPr>
            <a:normAutofit/>
          </a:bodyPr>
          <a:lstStyle/>
          <a:p>
            <a:r>
              <a:rPr lang="en-US" sz="4400" b="1" dirty="0" smtClean="0">
                <a:solidFill>
                  <a:srgbClr val="660066"/>
                </a:solidFill>
              </a:rPr>
              <a:t>Dynamic </a:t>
            </a:r>
            <a:r>
              <a:rPr lang="en-US" sz="4400" b="1" dirty="0">
                <a:solidFill>
                  <a:srgbClr val="660066"/>
                </a:solidFill>
              </a:rPr>
              <a:t>analysis</a:t>
            </a:r>
            <a:endParaRPr lang="en-US" sz="4400" dirty="0"/>
          </a:p>
        </p:txBody>
      </p:sp>
      <p:sp>
        <p:nvSpPr>
          <p:cNvPr id="3" name="Tijdelijke aanduiding voor inhoud 2"/>
          <p:cNvSpPr>
            <a:spLocks noGrp="1"/>
          </p:cNvSpPr>
          <p:nvPr>
            <p:ph idx="4294967295"/>
          </p:nvPr>
        </p:nvSpPr>
        <p:spPr>
          <a:xfrm>
            <a:off x="276225" y="1270000"/>
            <a:ext cx="8410575" cy="4856163"/>
          </a:xfrm>
          <a:prstGeom prst="rect">
            <a:avLst/>
          </a:prstGeom>
        </p:spPr>
        <p:txBody>
          <a:bodyPr>
            <a:normAutofit/>
          </a:bodyPr>
          <a:lstStyle/>
          <a:p>
            <a:pPr marL="0" indent="0">
              <a:buNone/>
            </a:pPr>
            <a:r>
              <a:rPr lang="en-US" sz="2800" dirty="0" smtClean="0"/>
              <a:t>Collect RT’s of many trial over time</a:t>
            </a:r>
          </a:p>
          <a:p>
            <a:pPr marL="0" indent="0">
              <a:buNone/>
            </a:pPr>
            <a:r>
              <a:rPr lang="en-US" sz="2800" dirty="0" smtClean="0"/>
              <a:t>Observe temporal structure of variability</a:t>
            </a:r>
          </a:p>
          <a:p>
            <a:pPr marL="0" indent="0">
              <a:buNone/>
            </a:pPr>
            <a:r>
              <a:rPr lang="en-US" sz="2800" dirty="0" smtClean="0"/>
              <a:t>(How) does the reading process change over time?</a:t>
            </a:r>
            <a:endParaRPr lang="en-US" sz="2800" dirty="0"/>
          </a:p>
        </p:txBody>
      </p:sp>
      <p:sp>
        <p:nvSpPr>
          <p:cNvPr id="5" name="Rechthoek 4"/>
          <p:cNvSpPr/>
          <p:nvPr/>
        </p:nvSpPr>
        <p:spPr>
          <a:xfrm>
            <a:off x="1217625" y="5855065"/>
            <a:ext cx="2910925" cy="523220"/>
          </a:xfrm>
          <a:prstGeom prst="rect">
            <a:avLst/>
          </a:prstGeom>
        </p:spPr>
        <p:txBody>
          <a:bodyPr wrap="none">
            <a:spAutoFit/>
          </a:bodyPr>
          <a:lstStyle/>
          <a:p>
            <a:r>
              <a:rPr lang="en-US" sz="2800" dirty="0" smtClean="0">
                <a:solidFill>
                  <a:schemeClr val="tx2"/>
                </a:solidFill>
              </a:rPr>
              <a:t>Random </a:t>
            </a:r>
            <a:r>
              <a:rPr lang="en-US" sz="2800" dirty="0">
                <a:solidFill>
                  <a:schemeClr val="tx2"/>
                </a:solidFill>
              </a:rPr>
              <a:t>variability</a:t>
            </a:r>
          </a:p>
        </p:txBody>
      </p:sp>
      <p:sp>
        <p:nvSpPr>
          <p:cNvPr id="6" name="Rechthoek 5"/>
          <p:cNvSpPr/>
          <p:nvPr/>
        </p:nvSpPr>
        <p:spPr>
          <a:xfrm>
            <a:off x="5239814" y="5855065"/>
            <a:ext cx="3238002" cy="523220"/>
          </a:xfrm>
          <a:prstGeom prst="rect">
            <a:avLst/>
          </a:prstGeom>
        </p:spPr>
        <p:txBody>
          <a:bodyPr wrap="none">
            <a:spAutoFit/>
          </a:bodyPr>
          <a:lstStyle/>
          <a:p>
            <a:r>
              <a:rPr lang="en-US" sz="2800" dirty="0" smtClean="0">
                <a:solidFill>
                  <a:srgbClr val="48231E"/>
                </a:solidFill>
              </a:rPr>
              <a:t>Structured </a:t>
            </a:r>
            <a:r>
              <a:rPr lang="en-US" sz="2800" dirty="0">
                <a:solidFill>
                  <a:srgbClr val="48231E"/>
                </a:solidFill>
              </a:rPr>
              <a:t>variability</a:t>
            </a:r>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205072"/>
            <a:ext cx="3512976" cy="2341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3203456"/>
            <a:ext cx="3539983" cy="23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normAutofit fontScale="92500" lnSpcReduction="20000"/>
          </a:bodyPr>
          <a:lstStyle/>
          <a:p>
            <a:fld id="{5744759D-0EFF-4FB2-9CCE-04E00944F0FE}" type="slidenum">
              <a:rPr lang="en-US" smtClean="0"/>
              <a:pPr/>
              <a:t>37</a:t>
            </a:fld>
            <a:endParaRPr lang="en-US"/>
          </a:p>
        </p:txBody>
      </p:sp>
    </p:spTree>
    <p:extLst>
      <p:ext uri="{BB962C8B-B14F-4D97-AF65-F5344CB8AC3E}">
        <p14:creationId xmlns:p14="http://schemas.microsoft.com/office/powerpoint/2010/main" val="115818847"/>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225" y="228601"/>
            <a:ext cx="8591550" cy="840874"/>
          </a:xfrm>
        </p:spPr>
        <p:txBody>
          <a:bodyPr>
            <a:normAutofit/>
          </a:bodyPr>
          <a:lstStyle/>
          <a:p>
            <a:r>
              <a:rPr lang="en-US" sz="4400" b="1" dirty="0" smtClean="0">
                <a:solidFill>
                  <a:srgbClr val="660066"/>
                </a:solidFill>
              </a:rPr>
              <a:t>Dynamic analysis</a:t>
            </a:r>
            <a:endParaRPr lang="en-US" sz="4400" b="1" dirty="0">
              <a:solidFill>
                <a:srgbClr val="660066"/>
              </a:solidFill>
            </a:endParaRPr>
          </a:p>
        </p:txBody>
      </p:sp>
      <p:sp>
        <p:nvSpPr>
          <p:cNvPr id="3" name="Tijdelijke aanduiding voor inhoud 2"/>
          <p:cNvSpPr>
            <a:spLocks noGrp="1"/>
          </p:cNvSpPr>
          <p:nvPr>
            <p:ph idx="4294967295"/>
          </p:nvPr>
        </p:nvSpPr>
        <p:spPr>
          <a:xfrm>
            <a:off x="276225" y="1600200"/>
            <a:ext cx="8410575" cy="4525963"/>
          </a:xfrm>
          <a:prstGeom prst="rect">
            <a:avLst/>
          </a:prstGeom>
        </p:spPr>
        <p:txBody>
          <a:bodyPr>
            <a:normAutofit/>
          </a:bodyPr>
          <a:lstStyle/>
          <a:p>
            <a:pPr marL="0" indent="0">
              <a:buNone/>
            </a:pPr>
            <a:r>
              <a:rPr lang="en-US" sz="2800" dirty="0" smtClean="0"/>
              <a:t>Sequential order IS important</a:t>
            </a:r>
          </a:p>
          <a:p>
            <a:pPr marL="0" indent="0">
              <a:buNone/>
            </a:pPr>
            <a:r>
              <a:rPr lang="en-US" sz="2600" dirty="0" smtClean="0">
                <a:sym typeface="Wingdings" pitchFamily="2" charset="2"/>
              </a:rPr>
              <a:t>Trial-by-trial variability is NOT random noise</a:t>
            </a:r>
          </a:p>
          <a:p>
            <a:pPr marL="0" indent="0">
              <a:buNone/>
            </a:pPr>
            <a:r>
              <a:rPr lang="en-US" sz="2800" dirty="0" smtClean="0">
                <a:sym typeface="Wingdings" pitchFamily="2" charset="2"/>
              </a:rPr>
              <a:t>There is meaningful temporal STRUCTURE</a:t>
            </a:r>
          </a:p>
          <a:p>
            <a:pPr marL="342202" lvl="2" indent="0">
              <a:buNone/>
            </a:pPr>
            <a:endParaRPr lang="en-US" sz="2600" dirty="0" smtClean="0">
              <a:sym typeface="Wingdings" pitchFamily="2" charset="2"/>
            </a:endParaRPr>
          </a:p>
          <a:p>
            <a:pPr marL="342202" lvl="2" indent="0">
              <a:buNone/>
            </a:pPr>
            <a:r>
              <a:rPr lang="en-US" sz="2600" dirty="0" smtClean="0">
                <a:sym typeface="Wingdings" pitchFamily="2" charset="2"/>
              </a:rPr>
              <a:t>providing </a:t>
            </a:r>
            <a:r>
              <a:rPr lang="en-US" sz="2600" dirty="0">
                <a:sym typeface="Wingdings" pitchFamily="2" charset="2"/>
              </a:rPr>
              <a:t>useful information about the organization of the cognitive system</a:t>
            </a:r>
          </a:p>
          <a:p>
            <a:pPr lvl="2"/>
            <a:endParaRPr lang="en-US" sz="2800" dirty="0" smtClean="0">
              <a:sym typeface="Wingdings" pitchFamily="2" charset="2"/>
            </a:endParaRPr>
          </a:p>
          <a:p>
            <a:endParaRPr lang="en-US" sz="2800" dirty="0" smtClean="0"/>
          </a:p>
          <a:p>
            <a:pPr marL="0" indent="0" algn="ctr">
              <a:buNone/>
            </a:pPr>
            <a:r>
              <a:rPr lang="en-US" sz="2800" dirty="0" smtClean="0"/>
              <a:t>Shuffling DOES matter </a:t>
            </a:r>
            <a:r>
              <a:rPr lang="en-US" sz="2800" dirty="0" smtClean="0">
                <a:sym typeface="Wingdings" pitchFamily="2" charset="2"/>
              </a:rPr>
              <a:t> Temporal structure is lost</a:t>
            </a:r>
          </a:p>
        </p:txBody>
      </p:sp>
      <p:sp>
        <p:nvSpPr>
          <p:cNvPr id="4" name="Slide Number Placeholder 3"/>
          <p:cNvSpPr>
            <a:spLocks noGrp="1"/>
          </p:cNvSpPr>
          <p:nvPr>
            <p:ph type="sldNum" sz="quarter" idx="12"/>
          </p:nvPr>
        </p:nvSpPr>
        <p:spPr/>
        <p:txBody>
          <a:bodyPr>
            <a:normAutofit fontScale="92500" lnSpcReduction="20000"/>
          </a:bodyPr>
          <a:lstStyle/>
          <a:p>
            <a:fld id="{5744759D-0EFF-4FB2-9CCE-04E00944F0FE}" type="slidenum">
              <a:rPr lang="en-US" smtClean="0"/>
              <a:pPr/>
              <a:t>38</a:t>
            </a:fld>
            <a:endParaRPr lang="en-US"/>
          </a:p>
        </p:txBody>
      </p:sp>
    </p:spTree>
    <p:extLst>
      <p:ext uri="{BB962C8B-B14F-4D97-AF65-F5344CB8AC3E}">
        <p14:creationId xmlns:p14="http://schemas.microsoft.com/office/powerpoint/2010/main" val="416156019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2"/>
          </p:nvPr>
        </p:nvSpPr>
        <p:spPr/>
        <p:txBody>
          <a:bodyPr>
            <a:normAutofit fontScale="92500" lnSpcReduction="20000"/>
          </a:bodyPr>
          <a:lstStyle/>
          <a:p>
            <a:fld id="{5744759D-0EFF-4FB2-9CCE-04E00944F0FE}" type="slidenum">
              <a:rPr lang="en-US" smtClean="0"/>
              <a:pPr/>
              <a:t>39</a:t>
            </a:fld>
            <a:endParaRPr lang="en-US"/>
          </a:p>
        </p:txBody>
      </p:sp>
      <p:sp>
        <p:nvSpPr>
          <p:cNvPr id="3" name="Titel 2"/>
          <p:cNvSpPr>
            <a:spLocks noGrp="1"/>
          </p:cNvSpPr>
          <p:nvPr>
            <p:ph type="title"/>
          </p:nvPr>
        </p:nvSpPr>
        <p:spPr>
          <a:xfrm>
            <a:off x="276225" y="228600"/>
            <a:ext cx="8591550" cy="707189"/>
          </a:xfrm>
        </p:spPr>
        <p:txBody>
          <a:bodyPr>
            <a:noAutofit/>
          </a:bodyPr>
          <a:lstStyle/>
          <a:p>
            <a:r>
              <a:rPr lang="en-US" sz="4400" b="1" dirty="0" smtClean="0">
                <a:solidFill>
                  <a:srgbClr val="660066"/>
                </a:solidFill>
              </a:rPr>
              <a:t>Interaction-dominant dynamics</a:t>
            </a:r>
            <a:endParaRPr lang="en-US" sz="4400" b="1" dirty="0">
              <a:solidFill>
                <a:srgbClr val="660066"/>
              </a:solidFill>
            </a:endParaRPr>
          </a:p>
        </p:txBody>
      </p:sp>
      <p:pic>
        <p:nvPicPr>
          <p:cNvPr id="5" name="Picture 4"/>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2118927"/>
            <a:ext cx="8426979" cy="3038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1884343"/>
            <a:ext cx="5148064" cy="160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532223" y="4077072"/>
            <a:ext cx="23113679" cy="1800200"/>
          </a:xfrm>
          <a:prstGeom prst="rect">
            <a:avLst/>
          </a:prstGeom>
          <a:noFill/>
          <a:ln w="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1000" y="3068959"/>
            <a:ext cx="9906000" cy="771525"/>
          </a:xfrm>
          <a:prstGeom prst="rect">
            <a:avLst/>
          </a:prstGeom>
          <a:noFill/>
          <a:ln w="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75902" y="2348880"/>
            <a:ext cx="16191910" cy="504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16016" y="1900588"/>
            <a:ext cx="5148064" cy="160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ijdelijke aanduiding voor inhoud 2"/>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nl-BE" dirty="0" smtClean="0">
                <a:solidFill>
                  <a:schemeClr val="tx2"/>
                </a:solidFill>
              </a:rPr>
              <a:t>X = </a:t>
            </a:r>
            <a:r>
              <a:rPr lang="nl-BE" dirty="0" err="1" smtClean="0">
                <a:solidFill>
                  <a:schemeClr val="tx2"/>
                </a:solidFill>
              </a:rPr>
              <a:t>structure</a:t>
            </a:r>
            <a:endParaRPr lang="en-US" dirty="0">
              <a:solidFill>
                <a:schemeClr val="tx2"/>
              </a:solidFill>
            </a:endParaRPr>
          </a:p>
        </p:txBody>
      </p:sp>
    </p:spTree>
    <p:extLst>
      <p:ext uri="{BB962C8B-B14F-4D97-AF65-F5344CB8AC3E}">
        <p14:creationId xmlns:p14="http://schemas.microsoft.com/office/powerpoint/2010/main" val="41672831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1000"/>
                                  </p:stCondLst>
                                  <p:childTnLst>
                                    <p:animMotion origin="layout" path="M 0 0 L 0 0.25 E" pathEditMode="relative" ptsTypes="">
                                      <p:cBhvr>
                                        <p:cTn id="6" dur="2000" fill="hold"/>
                                        <p:tgtEl>
                                          <p:spTgt spid="9"/>
                                        </p:tgtEl>
                                        <p:attrNameLst>
                                          <p:attrName>ppt_x</p:attrName>
                                          <p:attrName>ppt_y</p:attrName>
                                        </p:attrNameLst>
                                      </p:cBhvr>
                                    </p:animMotion>
                                  </p:childTnLst>
                                </p:cTn>
                              </p:par>
                            </p:childTnLst>
                          </p:cTn>
                        </p:par>
                        <p:par>
                          <p:cTn id="7" fill="hold">
                            <p:stCondLst>
                              <p:cond delay="3000"/>
                            </p:stCondLst>
                            <p:childTnLst>
                              <p:par>
                                <p:cTn id="8" presetID="42" presetClass="path" presetSubtype="0" accel="50000" decel="50000" fill="hold" nodeType="afterEffect">
                                  <p:stCondLst>
                                    <p:cond delay="1000"/>
                                  </p:stCondLst>
                                  <p:childTnLst>
                                    <p:animMotion origin="layout" path="M 4.16667E-6 1.6763E-6 L -0.00035 0.37248 " pathEditMode="relative" rAng="0" ptsTypes="AA">
                                      <p:cBhvr>
                                        <p:cTn id="9" dur="2000" fill="hold"/>
                                        <p:tgtEl>
                                          <p:spTgt spid="11"/>
                                        </p:tgtEl>
                                        <p:attrNameLst>
                                          <p:attrName>ppt_x</p:attrName>
                                          <p:attrName>ppt_y</p:attrName>
                                        </p:attrNameLst>
                                      </p:cBhvr>
                                      <p:rCtr x="-17" y="18613"/>
                                    </p:animMotion>
                                  </p:childTnLst>
                                </p:cTn>
                              </p:par>
                            </p:childTnLst>
                          </p:cTn>
                        </p:par>
                        <p:par>
                          <p:cTn id="10" fill="hold">
                            <p:stCondLst>
                              <p:cond delay="6000"/>
                            </p:stCondLst>
                            <p:childTnLst>
                              <p:par>
                                <p:cTn id="11" presetID="42" presetClass="path" presetSubtype="0" accel="50000" decel="50000" fill="hold" nodeType="afterEffect">
                                  <p:stCondLst>
                                    <p:cond delay="1000"/>
                                  </p:stCondLst>
                                  <p:childTnLst>
                                    <p:animMotion origin="layout" path="M -3.61111E-6 -1.56069E-6 L -0.00191 0.4652 " pathEditMode="relative" rAng="0" ptsTypes="AA">
                                      <p:cBhvr>
                                        <p:cTn id="12" dur="2000" fill="hold"/>
                                        <p:tgtEl>
                                          <p:spTgt spid="7"/>
                                        </p:tgtEl>
                                        <p:attrNameLst>
                                          <p:attrName>ppt_x</p:attrName>
                                          <p:attrName>ppt_y</p:attrName>
                                        </p:attrNameLst>
                                      </p:cBhvr>
                                      <p:rCtr x="-104" y="23260"/>
                                    </p:animMotion>
                                  </p:childTnLst>
                                </p:cTn>
                              </p:par>
                            </p:childTnLst>
                          </p:cTn>
                        </p:par>
                        <p:par>
                          <p:cTn id="13" fill="hold">
                            <p:stCondLst>
                              <p:cond delay="9000"/>
                            </p:stCondLst>
                            <p:childTnLst>
                              <p:par>
                                <p:cTn id="14" presetID="42" presetClass="path" presetSubtype="0" accel="50000" decel="50000" fill="hold" nodeType="afterEffect">
                                  <p:stCondLst>
                                    <p:cond delay="1000"/>
                                  </p:stCondLst>
                                  <p:childTnLst>
                                    <p:animMotion origin="layout" path="M 4.72222E-6 -3.69942E-6 L 0.0059 0.4733 " pathEditMode="relative" rAng="0" ptsTypes="AA">
                                      <p:cBhvr>
                                        <p:cTn id="15" dur="2000" fill="hold"/>
                                        <p:tgtEl>
                                          <p:spTgt spid="12"/>
                                        </p:tgtEl>
                                        <p:attrNameLst>
                                          <p:attrName>ppt_x</p:attrName>
                                          <p:attrName>ppt_y</p:attrName>
                                        </p:attrNameLst>
                                      </p:cBhvr>
                                      <p:rCtr x="295" y="23653"/>
                                    </p:animMotion>
                                  </p:childTnLst>
                                </p:cTn>
                              </p:par>
                            </p:childTnLst>
                          </p:cTn>
                        </p:par>
                        <p:par>
                          <p:cTn id="16" fill="hold">
                            <p:stCondLst>
                              <p:cond delay="12000"/>
                            </p:stCondLst>
                            <p:childTnLst>
                              <p:par>
                                <p:cTn id="17" presetID="42" presetClass="entr" presetSubtype="0" fill="hold" nodeType="afterEffect">
                                  <p:stCondLst>
                                    <p:cond delay="10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par>
                                <p:cTn id="22" presetID="1" presetClass="exit" presetSubtype="0" fill="hold" nodeType="withEffect">
                                  <p:stCondLst>
                                    <p:cond delay="0"/>
                                  </p:stCondLst>
                                  <p:childTnLst>
                                    <p:set>
                                      <p:cBhvr>
                                        <p:cTn id="23" dur="1" fill="hold">
                                          <p:stCondLst>
                                            <p:cond delay="0"/>
                                          </p:stCondLst>
                                        </p:cTn>
                                        <p:tgtEl>
                                          <p:spTgt spid="9"/>
                                        </p:tgtEl>
                                        <p:attrNameLst>
                                          <p:attrName>style.visibility</p:attrName>
                                        </p:attrNameLst>
                                      </p:cBhvr>
                                      <p:to>
                                        <p:strVal val="hidden"/>
                                      </p:to>
                                    </p:set>
                                  </p:childTnLst>
                                </p:cTn>
                              </p:par>
                              <p:par>
                                <p:cTn id="24" presetID="1" presetClass="exit" presetSubtype="0" fill="hold" nodeType="withEffect">
                                  <p:stCondLst>
                                    <p:cond delay="0"/>
                                  </p:stCondLst>
                                  <p:childTnLst>
                                    <p:set>
                                      <p:cBhvr>
                                        <p:cTn id="25" dur="1" fill="hold">
                                          <p:stCondLst>
                                            <p:cond delay="0"/>
                                          </p:stCondLst>
                                        </p:cTn>
                                        <p:tgtEl>
                                          <p:spTgt spid="11"/>
                                        </p:tgtEl>
                                        <p:attrNameLst>
                                          <p:attrName>style.visibility</p:attrName>
                                        </p:attrNameLst>
                                      </p:cBhvr>
                                      <p:to>
                                        <p:strVal val="hidden"/>
                                      </p:to>
                                    </p:set>
                                  </p:childTnLst>
                                </p:cTn>
                              </p:par>
                              <p:par>
                                <p:cTn id="26" presetID="1" presetClass="exit" presetSubtype="0" fill="hold" nodeType="withEffect">
                                  <p:stCondLst>
                                    <p:cond delay="0"/>
                                  </p:stCondLst>
                                  <p:childTnLst>
                                    <p:set>
                                      <p:cBhvr>
                                        <p:cTn id="27" dur="1" fill="hold">
                                          <p:stCondLst>
                                            <p:cond delay="0"/>
                                          </p:stCondLst>
                                        </p:cTn>
                                        <p:tgtEl>
                                          <p:spTgt spid="7"/>
                                        </p:tgtEl>
                                        <p:attrNameLst>
                                          <p:attrName>style.visibility</p:attrName>
                                        </p:attrNameLst>
                                      </p:cBhvr>
                                      <p:to>
                                        <p:strVal val="hidden"/>
                                      </p:to>
                                    </p:set>
                                  </p:childTnLst>
                                </p:cTn>
                              </p:par>
                              <p:par>
                                <p:cTn id="28" presetID="1" presetClass="exit" presetSubtype="0" fill="hold" nodeType="withEffect">
                                  <p:stCondLst>
                                    <p:cond delay="0"/>
                                  </p:stCondLst>
                                  <p:childTnLst>
                                    <p:set>
                                      <p:cBhvr>
                                        <p:cTn id="29" dur="1" fill="hold">
                                          <p:stCondLst>
                                            <p:cond delay="0"/>
                                          </p:stCondLst>
                                        </p:cTn>
                                        <p:tgtEl>
                                          <p:spTgt spid="12"/>
                                        </p:tgtEl>
                                        <p:attrNameLst>
                                          <p:attrName>style.visibility</p:attrName>
                                        </p:attrNameLst>
                                      </p:cBhvr>
                                      <p:to>
                                        <p:strVal val="hidden"/>
                                      </p:to>
                                    </p:set>
                                  </p:childTnLst>
                                </p:cTn>
                              </p:par>
                              <p:par>
                                <p:cTn id="30" presetID="1" presetClass="exit" presetSubtype="0" fill="hold" nodeType="withEffect">
                                  <p:stCondLst>
                                    <p:cond delay="0"/>
                                  </p:stCondLst>
                                  <p:childTnLst>
                                    <p:set>
                                      <p:cBhvr>
                                        <p:cTn id="31" dur="1" fill="hold">
                                          <p:stCondLst>
                                            <p:cond delay="0"/>
                                          </p:stCondLst>
                                        </p:cTn>
                                        <p:tgtEl>
                                          <p:spTgt spid="8"/>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el 1"/>
          <p:cNvSpPr>
            <a:spLocks noGrp="1"/>
          </p:cNvSpPr>
          <p:nvPr>
            <p:ph type="title"/>
          </p:nvPr>
        </p:nvSpPr>
        <p:spPr>
          <a:xfrm>
            <a:off x="304800" y="201486"/>
            <a:ext cx="8712725" cy="933352"/>
          </a:xfrm>
        </p:spPr>
        <p:txBody>
          <a:bodyPr/>
          <a:lstStyle/>
          <a:p>
            <a:pPr algn="ctr"/>
            <a:r>
              <a:rPr lang="nl-NL" b="1" dirty="0" err="1" smtClean="0">
                <a:solidFill>
                  <a:srgbClr val="660066"/>
                </a:solidFill>
                <a:latin typeface="Arial" charset="0"/>
                <a:ea typeface="ＭＳ Ｐゴシック" charset="0"/>
                <a:cs typeface="ＭＳ Ｐゴシック" charset="0"/>
              </a:rPr>
              <a:t>Measurement</a:t>
            </a:r>
            <a:r>
              <a:rPr lang="nl-NL" b="1" dirty="0" smtClean="0">
                <a:solidFill>
                  <a:srgbClr val="660066"/>
                </a:solidFill>
                <a:latin typeface="Arial" charset="0"/>
                <a:ea typeface="ＭＳ Ｐゴシック" charset="0"/>
                <a:cs typeface="ＭＳ Ｐゴシック" charset="0"/>
              </a:rPr>
              <a:t> </a:t>
            </a:r>
            <a:r>
              <a:rPr lang="nl-NL" b="1" dirty="0" err="1">
                <a:solidFill>
                  <a:srgbClr val="660066"/>
                </a:solidFill>
                <a:latin typeface="Arial" charset="0"/>
                <a:ea typeface="ＭＳ Ｐゴシック" charset="0"/>
                <a:cs typeface="ＭＳ Ｐゴシック" charset="0"/>
              </a:rPr>
              <a:t>Theory</a:t>
            </a:r>
            <a:r>
              <a:rPr lang="nl-NL" b="1" dirty="0">
                <a:solidFill>
                  <a:srgbClr val="660066"/>
                </a:solidFill>
                <a:latin typeface="Arial" charset="0"/>
                <a:ea typeface="ＭＳ Ｐゴシック" charset="0"/>
                <a:cs typeface="ＭＳ Ｐゴシック" charset="0"/>
              </a:rPr>
              <a:t> </a:t>
            </a:r>
            <a:r>
              <a:rPr lang="nl-NL" sz="3200" b="1" dirty="0">
                <a:solidFill>
                  <a:srgbClr val="660066"/>
                </a:solidFill>
                <a:latin typeface="Arial" charset="0"/>
                <a:ea typeface="ＭＳ Ｐゴシック" charset="0"/>
                <a:cs typeface="ＭＳ Ｐゴシック" charset="0"/>
              </a:rPr>
              <a:t>(Gauss)</a:t>
            </a:r>
            <a:endParaRPr lang="en-GB" sz="3200" b="1" dirty="0">
              <a:solidFill>
                <a:srgbClr val="660066"/>
              </a:solidFill>
              <a:latin typeface="Arial" charset="0"/>
              <a:ea typeface="ＭＳ Ｐゴシック" charset="0"/>
              <a:cs typeface="ＭＳ Ｐゴシック" charset="0"/>
            </a:endParaRPr>
          </a:p>
        </p:txBody>
      </p:sp>
      <p:pic>
        <p:nvPicPr>
          <p:cNvPr id="26627" name="Tijdelijke aanduiding voor inhoud 16" descr="Table 1"/>
          <p:cNvPicPr>
            <a:picLocks noGrp="1" noChangeAspect="1"/>
          </p:cNvPicPr>
          <p:nvPr>
            <p:ph idx="4294967295"/>
          </p:nvPr>
        </p:nvPicPr>
        <p:blipFill>
          <a:blip r:embed="rId2">
            <a:extLst>
              <a:ext uri="{28A0092B-C50C-407E-A947-70E740481C1C}">
                <a14:useLocalDpi xmlns:a14="http://schemas.microsoft.com/office/drawing/2010/main" val="0"/>
              </a:ext>
            </a:extLst>
          </a:blip>
          <a:srcRect l="-44444" r="-44444"/>
          <a:stretch>
            <a:fillRect/>
          </a:stretch>
        </p:blipFill>
        <p:spPr>
          <a:xfrm>
            <a:off x="0" y="1752600"/>
            <a:ext cx="9144000" cy="3962400"/>
          </a:xfrm>
          <a:prstGeom prst="rect">
            <a:avLst/>
          </a:prstGeom>
        </p:spPr>
      </p:pic>
      <p:sp>
        <p:nvSpPr>
          <p:cNvPr id="26628" name="Tijdelijke aanduiding voor dianumm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F2F743BB-EDB2-5D4E-B8C9-3BDA58C06338}" type="slidenum">
              <a:rPr lang="en-US" sz="1400"/>
              <a:pPr/>
              <a:t>4</a:t>
            </a:fld>
            <a:endParaRPr lang="en-US" sz="1400"/>
          </a:p>
        </p:txBody>
      </p:sp>
      <p:sp>
        <p:nvSpPr>
          <p:cNvPr id="26629" name="Tekstvak 17"/>
          <p:cNvSpPr txBox="1">
            <a:spLocks noChangeArrowheads="1"/>
          </p:cNvSpPr>
          <p:nvPr/>
        </p:nvSpPr>
        <p:spPr bwMode="auto">
          <a:xfrm>
            <a:off x="304800" y="5896428"/>
            <a:ext cx="8610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GB" dirty="0">
                <a:solidFill>
                  <a:schemeClr val="tx2"/>
                </a:solidFill>
              </a:rPr>
              <a:t>X</a:t>
            </a:r>
            <a:r>
              <a:rPr lang="en-GB" baseline="-25000" dirty="0">
                <a:solidFill>
                  <a:schemeClr val="tx2"/>
                </a:solidFill>
              </a:rPr>
              <a:t>1</a:t>
            </a:r>
            <a:r>
              <a:rPr lang="en-GB" dirty="0">
                <a:solidFill>
                  <a:schemeClr val="tx2"/>
                </a:solidFill>
              </a:rPr>
              <a:t> = </a:t>
            </a:r>
            <a:r>
              <a:rPr lang="en-GB" dirty="0" err="1">
                <a:solidFill>
                  <a:schemeClr val="tx2"/>
                </a:solidFill>
              </a:rPr>
              <a:t>Τ</a:t>
            </a:r>
            <a:r>
              <a:rPr lang="en-GB" dirty="0">
                <a:solidFill>
                  <a:schemeClr val="tx2"/>
                </a:solidFill>
              </a:rPr>
              <a:t> + ε</a:t>
            </a:r>
            <a:r>
              <a:rPr lang="en-GB" baseline="-25000" dirty="0">
                <a:solidFill>
                  <a:schemeClr val="tx2"/>
                </a:solidFill>
              </a:rPr>
              <a:t>1</a:t>
            </a:r>
            <a:r>
              <a:rPr lang="en-GB" dirty="0">
                <a:solidFill>
                  <a:schemeClr val="tx2"/>
                </a:solidFill>
              </a:rPr>
              <a:t>;</a:t>
            </a:r>
            <a:r>
              <a:rPr lang="en-GB" baseline="-25000" dirty="0">
                <a:solidFill>
                  <a:schemeClr val="tx2"/>
                </a:solidFill>
              </a:rPr>
              <a:t> </a:t>
            </a:r>
            <a:r>
              <a:rPr lang="en-GB" dirty="0">
                <a:solidFill>
                  <a:schemeClr val="tx2"/>
                </a:solidFill>
              </a:rPr>
              <a:t>X</a:t>
            </a:r>
            <a:r>
              <a:rPr lang="en-GB" baseline="-25000" dirty="0">
                <a:solidFill>
                  <a:schemeClr val="tx2"/>
                </a:solidFill>
              </a:rPr>
              <a:t>2</a:t>
            </a:r>
            <a:r>
              <a:rPr lang="en-GB" dirty="0">
                <a:solidFill>
                  <a:schemeClr val="tx2"/>
                </a:solidFill>
              </a:rPr>
              <a:t> = </a:t>
            </a:r>
            <a:r>
              <a:rPr lang="en-GB" dirty="0" err="1">
                <a:solidFill>
                  <a:schemeClr val="tx2"/>
                </a:solidFill>
              </a:rPr>
              <a:t>Τ</a:t>
            </a:r>
            <a:r>
              <a:rPr lang="en-GB" dirty="0">
                <a:solidFill>
                  <a:schemeClr val="tx2"/>
                </a:solidFill>
              </a:rPr>
              <a:t> + ε</a:t>
            </a:r>
            <a:r>
              <a:rPr lang="en-GB" baseline="-25000" dirty="0">
                <a:solidFill>
                  <a:schemeClr val="tx2"/>
                </a:solidFill>
              </a:rPr>
              <a:t>2</a:t>
            </a:r>
            <a:r>
              <a:rPr lang="en-GB" dirty="0">
                <a:solidFill>
                  <a:schemeClr val="tx2"/>
                </a:solidFill>
              </a:rPr>
              <a:t>;</a:t>
            </a:r>
            <a:r>
              <a:rPr lang="en-GB" baseline="-25000" dirty="0">
                <a:solidFill>
                  <a:schemeClr val="tx2"/>
                </a:solidFill>
              </a:rPr>
              <a:t> </a:t>
            </a:r>
            <a:r>
              <a:rPr lang="en-GB" dirty="0">
                <a:solidFill>
                  <a:schemeClr val="tx2"/>
                </a:solidFill>
              </a:rPr>
              <a:t>X</a:t>
            </a:r>
            <a:r>
              <a:rPr lang="en-GB" baseline="-25000" dirty="0">
                <a:solidFill>
                  <a:schemeClr val="tx2"/>
                </a:solidFill>
              </a:rPr>
              <a:t>3</a:t>
            </a:r>
            <a:r>
              <a:rPr lang="en-GB" dirty="0">
                <a:solidFill>
                  <a:schemeClr val="tx2"/>
                </a:solidFill>
              </a:rPr>
              <a:t> = </a:t>
            </a:r>
            <a:r>
              <a:rPr lang="en-GB" dirty="0" err="1">
                <a:solidFill>
                  <a:schemeClr val="tx2"/>
                </a:solidFill>
              </a:rPr>
              <a:t>Τ</a:t>
            </a:r>
            <a:r>
              <a:rPr lang="en-GB" dirty="0">
                <a:solidFill>
                  <a:schemeClr val="tx2"/>
                </a:solidFill>
              </a:rPr>
              <a:t> + ε</a:t>
            </a:r>
            <a:r>
              <a:rPr lang="en-GB" baseline="-25000" dirty="0">
                <a:solidFill>
                  <a:schemeClr val="tx2"/>
                </a:solidFill>
              </a:rPr>
              <a:t>3</a:t>
            </a:r>
            <a:r>
              <a:rPr lang="en-GB" dirty="0">
                <a:solidFill>
                  <a:schemeClr val="tx2"/>
                </a:solidFill>
              </a:rPr>
              <a:t>; X</a:t>
            </a:r>
            <a:r>
              <a:rPr lang="en-GB" baseline="-25000" dirty="0">
                <a:solidFill>
                  <a:schemeClr val="tx2"/>
                </a:solidFill>
              </a:rPr>
              <a:t>4</a:t>
            </a:r>
            <a:r>
              <a:rPr lang="en-GB" dirty="0">
                <a:solidFill>
                  <a:schemeClr val="tx2"/>
                </a:solidFill>
              </a:rPr>
              <a:t> = </a:t>
            </a:r>
            <a:r>
              <a:rPr lang="en-GB" dirty="0" err="1">
                <a:solidFill>
                  <a:schemeClr val="tx2"/>
                </a:solidFill>
              </a:rPr>
              <a:t>Τ</a:t>
            </a:r>
            <a:r>
              <a:rPr lang="en-GB" dirty="0">
                <a:solidFill>
                  <a:schemeClr val="tx2"/>
                </a:solidFill>
              </a:rPr>
              <a:t> + ε</a:t>
            </a:r>
            <a:r>
              <a:rPr lang="en-GB" baseline="-25000" dirty="0">
                <a:solidFill>
                  <a:schemeClr val="tx2"/>
                </a:solidFill>
              </a:rPr>
              <a:t>4</a:t>
            </a:r>
            <a:r>
              <a:rPr lang="en-GB" dirty="0">
                <a:solidFill>
                  <a:schemeClr val="tx2"/>
                </a:solidFill>
              </a:rPr>
              <a:t>; X</a:t>
            </a:r>
            <a:r>
              <a:rPr lang="en-GB" baseline="-25000" dirty="0">
                <a:solidFill>
                  <a:schemeClr val="tx2"/>
                </a:solidFill>
              </a:rPr>
              <a:t>5</a:t>
            </a:r>
            <a:r>
              <a:rPr lang="en-GB" dirty="0">
                <a:solidFill>
                  <a:schemeClr val="tx2"/>
                </a:solidFill>
              </a:rPr>
              <a:t> = </a:t>
            </a:r>
            <a:r>
              <a:rPr lang="en-GB" dirty="0" err="1">
                <a:solidFill>
                  <a:schemeClr val="tx2"/>
                </a:solidFill>
              </a:rPr>
              <a:t>Τ</a:t>
            </a:r>
            <a:r>
              <a:rPr lang="en-GB" dirty="0">
                <a:solidFill>
                  <a:schemeClr val="tx2"/>
                </a:solidFill>
              </a:rPr>
              <a:t> + ε</a:t>
            </a:r>
            <a:r>
              <a:rPr lang="en-GB" baseline="-25000" dirty="0">
                <a:solidFill>
                  <a:schemeClr val="tx2"/>
                </a:solidFill>
              </a:rPr>
              <a:t>5</a:t>
            </a:r>
            <a:r>
              <a:rPr lang="en-GB" dirty="0">
                <a:solidFill>
                  <a:schemeClr val="tx2"/>
                </a:solidFill>
              </a:rPr>
              <a:t> etc.</a:t>
            </a:r>
          </a:p>
          <a:p>
            <a:endParaRPr lang="en-GB" baseline="-25000" dirty="0">
              <a:solidFill>
                <a:schemeClr val="tx2"/>
              </a:solidFill>
            </a:endParaRPr>
          </a:p>
        </p:txBody>
      </p:sp>
    </p:spTree>
    <p:extLst>
      <p:ext uri="{BB962C8B-B14F-4D97-AF65-F5344CB8AC3E}">
        <p14:creationId xmlns:p14="http://schemas.microsoft.com/office/powerpoint/2010/main" val="2600261890"/>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225" y="228600"/>
            <a:ext cx="8591550" cy="747295"/>
          </a:xfrm>
        </p:spPr>
        <p:txBody>
          <a:bodyPr>
            <a:noAutofit/>
          </a:bodyPr>
          <a:lstStyle/>
          <a:p>
            <a:r>
              <a:rPr lang="en-US" sz="4400" b="1" dirty="0" smtClean="0">
                <a:solidFill>
                  <a:srgbClr val="660066"/>
                </a:solidFill>
              </a:rPr>
              <a:t>Dynamic analysis</a:t>
            </a:r>
            <a:endParaRPr lang="en-US" sz="4400" b="1" dirty="0">
              <a:solidFill>
                <a:srgbClr val="660066"/>
              </a:solidFill>
            </a:endParaRPr>
          </a:p>
        </p:txBody>
      </p:sp>
      <p:sp>
        <p:nvSpPr>
          <p:cNvPr id="3" name="Tijdelijke aanduiding voor inhoud 2"/>
          <p:cNvSpPr>
            <a:spLocks noGrp="1"/>
          </p:cNvSpPr>
          <p:nvPr>
            <p:ph idx="4294967295"/>
          </p:nvPr>
        </p:nvSpPr>
        <p:spPr>
          <a:xfrm>
            <a:off x="278899" y="1176421"/>
            <a:ext cx="8229600" cy="5681579"/>
          </a:xfrm>
          <a:prstGeom prst="rect">
            <a:avLst/>
          </a:prstGeom>
        </p:spPr>
        <p:txBody>
          <a:bodyPr>
            <a:normAutofit/>
          </a:bodyPr>
          <a:lstStyle/>
          <a:p>
            <a:pPr marL="0" indent="0">
              <a:buNone/>
            </a:pPr>
            <a:r>
              <a:rPr lang="en-US" sz="2800" dirty="0" smtClean="0"/>
              <a:t>Methods to quantify </a:t>
            </a:r>
            <a:r>
              <a:rPr lang="en-US" sz="2800" dirty="0" smtClean="0"/>
              <a:t>structure</a:t>
            </a:r>
          </a:p>
          <a:p>
            <a:pPr marL="342900" indent="-342900"/>
            <a:r>
              <a:rPr lang="en-US" sz="2400" dirty="0" smtClean="0">
                <a:sym typeface="Wingdings" pitchFamily="2" charset="2"/>
              </a:rPr>
              <a:t>1</a:t>
            </a:r>
            <a:r>
              <a:rPr lang="en-US" sz="2400" dirty="0" smtClean="0">
                <a:sym typeface="Wingdings" pitchFamily="2" charset="2"/>
              </a:rPr>
              <a:t>/f noise (fractal scaling</a:t>
            </a:r>
            <a:r>
              <a:rPr lang="en-US" sz="2400" dirty="0" smtClean="0">
                <a:sym typeface="Wingdings" pitchFamily="2" charset="2"/>
              </a:rPr>
              <a:t>)</a:t>
            </a:r>
          </a:p>
          <a:p>
            <a:pPr marL="515938" lvl="1" indent="-342900"/>
            <a:r>
              <a:rPr lang="en-US" dirty="0" smtClean="0">
                <a:sym typeface="Wingdings" pitchFamily="2" charset="2"/>
              </a:rPr>
              <a:t>Spectral analysis</a:t>
            </a:r>
          </a:p>
          <a:p>
            <a:pPr marL="515938" lvl="1" indent="-342900"/>
            <a:r>
              <a:rPr lang="en-US" dirty="0" smtClean="0">
                <a:sym typeface="Wingdings" pitchFamily="2" charset="2"/>
              </a:rPr>
              <a:t>Standardized </a:t>
            </a:r>
            <a:r>
              <a:rPr lang="en-US" dirty="0" smtClean="0">
                <a:sym typeface="Wingdings" pitchFamily="2" charset="2"/>
              </a:rPr>
              <a:t>Dispersion </a:t>
            </a:r>
            <a:r>
              <a:rPr lang="en-US" dirty="0" smtClean="0">
                <a:sym typeface="Wingdings" pitchFamily="2" charset="2"/>
              </a:rPr>
              <a:t>Analysis</a:t>
            </a:r>
          </a:p>
          <a:p>
            <a:pPr marL="515938" lvl="1" indent="-342900"/>
            <a:r>
              <a:rPr lang="en-US" dirty="0" err="1" smtClean="0">
                <a:sym typeface="Wingdings" pitchFamily="2" charset="2"/>
              </a:rPr>
              <a:t>Detrended</a:t>
            </a:r>
            <a:r>
              <a:rPr lang="en-US" dirty="0" smtClean="0">
                <a:sym typeface="Wingdings" pitchFamily="2" charset="2"/>
              </a:rPr>
              <a:t> </a:t>
            </a:r>
            <a:r>
              <a:rPr lang="en-US" dirty="0" smtClean="0">
                <a:sym typeface="Wingdings" pitchFamily="2" charset="2"/>
              </a:rPr>
              <a:t>Fluctuation </a:t>
            </a:r>
            <a:r>
              <a:rPr lang="en-US" dirty="0" smtClean="0">
                <a:sym typeface="Wingdings" pitchFamily="2" charset="2"/>
              </a:rPr>
              <a:t>Analysis</a:t>
            </a:r>
          </a:p>
          <a:p>
            <a:pPr marL="342900" indent="-342900"/>
            <a:r>
              <a:rPr lang="en-US" sz="2400" dirty="0" smtClean="0">
                <a:sym typeface="Wingdings" pitchFamily="2" charset="2"/>
              </a:rPr>
              <a:t>Recurrence </a:t>
            </a:r>
            <a:r>
              <a:rPr lang="en-US" sz="2400" dirty="0" smtClean="0">
                <a:sym typeface="Wingdings" pitchFamily="2" charset="2"/>
              </a:rPr>
              <a:t>Quantification Analysis (RQA)</a:t>
            </a:r>
          </a:p>
          <a:p>
            <a:endParaRPr lang="en-US" sz="2400" dirty="0" smtClean="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4497738"/>
            <a:ext cx="26098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descr="https://encrypted-tbn0.gstatic.com/images?q=tbn:ANd9GcRJnQpSf9RVuM_o8FofzLVO-yQ7SRQZWd0lI1u9MiEWHcyg9Ady"/>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741690" y="4497738"/>
            <a:ext cx="2199513" cy="1752600"/>
          </a:xfrm>
          <a:prstGeom prst="rect">
            <a:avLst/>
          </a:prstGeom>
          <a:noFill/>
          <a:extLst>
            <a:ext uri="{909E8E84-426E-40dd-AFC4-6F175D3DCCD1}">
              <a14:hiddenFill xmlns:a14="http://schemas.microsoft.com/office/drawing/2010/main">
                <a:solidFill>
                  <a:srgbClr val="FFFFFF"/>
                </a:solidFill>
              </a14:hiddenFill>
            </a:ext>
          </a:extLst>
        </p:spPr>
      </p:pic>
      <p:pic>
        <p:nvPicPr>
          <p:cNvPr id="10245" name="Picture 5"/>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36045" y="4497738"/>
            <a:ext cx="2339811"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normAutofit fontScale="92500" lnSpcReduction="20000"/>
          </a:bodyPr>
          <a:lstStyle/>
          <a:p>
            <a:fld id="{5744759D-0EFF-4FB2-9CCE-04E00944F0FE}" type="slidenum">
              <a:rPr lang="en-US" smtClean="0"/>
              <a:pPr/>
              <a:t>40</a:t>
            </a:fld>
            <a:endParaRPr lang="en-US"/>
          </a:p>
        </p:txBody>
      </p:sp>
    </p:spTree>
    <p:extLst>
      <p:ext uri="{BB962C8B-B14F-4D97-AF65-F5344CB8AC3E}">
        <p14:creationId xmlns:p14="http://schemas.microsoft.com/office/powerpoint/2010/main" val="298931236"/>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41</a:t>
            </a:fld>
            <a:endParaRPr lang="en-US"/>
          </a:p>
        </p:txBody>
      </p:sp>
      <p:sp>
        <p:nvSpPr>
          <p:cNvPr id="4" name="Content Placeholder 3"/>
          <p:cNvSpPr>
            <a:spLocks noGrp="1"/>
          </p:cNvSpPr>
          <p:nvPr>
            <p:ph sz="quarter" idx="13"/>
          </p:nvPr>
        </p:nvSpPr>
        <p:spPr>
          <a:xfrm>
            <a:off x="272415" y="2727157"/>
            <a:ext cx="8595360" cy="1528483"/>
          </a:xfrm>
        </p:spPr>
        <p:txBody>
          <a:bodyPr>
            <a:normAutofit/>
          </a:bodyPr>
          <a:lstStyle/>
          <a:p>
            <a:pPr marL="0" indent="0" algn="ctr">
              <a:buNone/>
            </a:pPr>
            <a:r>
              <a:rPr lang="en-US" sz="4800" b="1" dirty="0"/>
              <a:t>Structured variability </a:t>
            </a:r>
            <a:endParaRPr lang="en-US" sz="4800" b="1" dirty="0" smtClean="0"/>
          </a:p>
          <a:p>
            <a:pPr algn="ctr"/>
            <a:endParaRPr lang="en-US" sz="4400" dirty="0"/>
          </a:p>
        </p:txBody>
      </p:sp>
    </p:spTree>
    <p:extLst>
      <p:ext uri="{BB962C8B-B14F-4D97-AF65-F5344CB8AC3E}">
        <p14:creationId xmlns:p14="http://schemas.microsoft.com/office/powerpoint/2010/main" val="207366085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3">
            <a:clrChange>
              <a:clrFrom>
                <a:srgbClr val="FFFFFF"/>
              </a:clrFrom>
              <a:clrTo>
                <a:srgbClr val="FFFFFF">
                  <a:alpha val="0"/>
                </a:srgbClr>
              </a:clrTo>
            </a:clrChange>
            <a:alphaModFix/>
            <a:lum bright="-100000"/>
            <a:extLst>
              <a:ext uri="{28A0092B-C50C-407E-A947-70E740481C1C}">
                <a14:useLocalDpi xmlns:a14="http://schemas.microsoft.com/office/drawing/2010/main" val="0"/>
              </a:ext>
            </a:extLst>
          </a:blip>
          <a:srcRect/>
          <a:stretch>
            <a:fillRect/>
          </a:stretch>
        </p:blipFill>
        <p:spPr bwMode="auto">
          <a:xfrm>
            <a:off x="3451598" y="1988840"/>
            <a:ext cx="5944938" cy="2821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a:xfrm>
            <a:off x="276225" y="228601"/>
            <a:ext cx="8591550" cy="840874"/>
          </a:xfrm>
        </p:spPr>
        <p:txBody>
          <a:bodyPr>
            <a:normAutofit/>
          </a:bodyPr>
          <a:lstStyle/>
          <a:p>
            <a:r>
              <a:rPr lang="nl-BE" sz="4400" b="1" dirty="0" smtClean="0">
                <a:solidFill>
                  <a:srgbClr val="660066"/>
                </a:solidFill>
              </a:rPr>
              <a:t>Structured </a:t>
            </a:r>
            <a:r>
              <a:rPr lang="nl-BE" sz="4400" b="1" dirty="0" err="1" smtClean="0">
                <a:solidFill>
                  <a:srgbClr val="660066"/>
                </a:solidFill>
              </a:rPr>
              <a:t>variability</a:t>
            </a:r>
            <a:endParaRPr lang="en-US" sz="4400" b="1" dirty="0">
              <a:solidFill>
                <a:srgbClr val="660066"/>
              </a:solidFill>
            </a:endParaRPr>
          </a:p>
        </p:txBody>
      </p:sp>
      <p:pic>
        <p:nvPicPr>
          <p:cNvPr id="6146" name="Picture 2"/>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27984" y="1669450"/>
            <a:ext cx="4565915" cy="3424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kstvak 7"/>
          <p:cNvSpPr txBox="1"/>
          <p:nvPr/>
        </p:nvSpPr>
        <p:spPr>
          <a:xfrm>
            <a:off x="3131840" y="1809557"/>
            <a:ext cx="2088232" cy="369332"/>
          </a:xfrm>
          <a:prstGeom prst="rect">
            <a:avLst/>
          </a:prstGeom>
          <a:noFill/>
        </p:spPr>
        <p:txBody>
          <a:bodyPr wrap="square" rtlCol="0">
            <a:spAutoFit/>
          </a:bodyPr>
          <a:lstStyle/>
          <a:p>
            <a:pPr algn="ctr"/>
            <a:r>
              <a:rPr lang="nl-BE" b="1" dirty="0" smtClean="0">
                <a:solidFill>
                  <a:schemeClr val="tx2"/>
                </a:solidFill>
              </a:rPr>
              <a:t>BIG</a:t>
            </a:r>
            <a:endParaRPr lang="en-US" b="1" dirty="0">
              <a:solidFill>
                <a:schemeClr val="tx2"/>
              </a:solidFill>
            </a:endParaRPr>
          </a:p>
        </p:txBody>
      </p:sp>
      <p:sp>
        <p:nvSpPr>
          <p:cNvPr id="10" name="Tekstvak 9"/>
          <p:cNvSpPr txBox="1"/>
          <p:nvPr/>
        </p:nvSpPr>
        <p:spPr>
          <a:xfrm>
            <a:off x="3256562" y="4581128"/>
            <a:ext cx="2088232" cy="369332"/>
          </a:xfrm>
          <a:prstGeom prst="rect">
            <a:avLst/>
          </a:prstGeom>
          <a:noFill/>
        </p:spPr>
        <p:txBody>
          <a:bodyPr wrap="square" rtlCol="0">
            <a:spAutoFit/>
          </a:bodyPr>
          <a:lstStyle/>
          <a:p>
            <a:pPr algn="ctr"/>
            <a:r>
              <a:rPr lang="nl-BE" b="1" dirty="0" smtClean="0">
                <a:solidFill>
                  <a:schemeClr val="tx2"/>
                </a:solidFill>
              </a:rPr>
              <a:t>SMALL</a:t>
            </a:r>
            <a:endParaRPr lang="en-US" b="1" dirty="0">
              <a:solidFill>
                <a:schemeClr val="tx2"/>
              </a:solidFill>
            </a:endParaRPr>
          </a:p>
        </p:txBody>
      </p:sp>
      <p:sp>
        <p:nvSpPr>
          <p:cNvPr id="11" name="Tekstvak 10"/>
          <p:cNvSpPr txBox="1"/>
          <p:nvPr/>
        </p:nvSpPr>
        <p:spPr>
          <a:xfrm>
            <a:off x="4427984" y="4900518"/>
            <a:ext cx="2088232" cy="369332"/>
          </a:xfrm>
          <a:prstGeom prst="rect">
            <a:avLst/>
          </a:prstGeom>
          <a:noFill/>
        </p:spPr>
        <p:txBody>
          <a:bodyPr wrap="square" rtlCol="0">
            <a:spAutoFit/>
          </a:bodyPr>
          <a:lstStyle/>
          <a:p>
            <a:pPr algn="ctr"/>
            <a:r>
              <a:rPr lang="nl-BE" b="1" dirty="0" smtClean="0">
                <a:solidFill>
                  <a:schemeClr val="tx2"/>
                </a:solidFill>
              </a:rPr>
              <a:t>SLOW</a:t>
            </a:r>
            <a:endParaRPr lang="en-US" b="1" dirty="0">
              <a:solidFill>
                <a:schemeClr val="tx2"/>
              </a:solidFill>
            </a:endParaRPr>
          </a:p>
        </p:txBody>
      </p:sp>
      <p:sp>
        <p:nvSpPr>
          <p:cNvPr id="12" name="Tekstvak 11"/>
          <p:cNvSpPr txBox="1"/>
          <p:nvPr/>
        </p:nvSpPr>
        <p:spPr>
          <a:xfrm>
            <a:off x="6948264" y="4909810"/>
            <a:ext cx="2088232" cy="369332"/>
          </a:xfrm>
          <a:prstGeom prst="rect">
            <a:avLst/>
          </a:prstGeom>
          <a:noFill/>
        </p:spPr>
        <p:txBody>
          <a:bodyPr wrap="square" rtlCol="0">
            <a:spAutoFit/>
          </a:bodyPr>
          <a:lstStyle/>
          <a:p>
            <a:pPr algn="ctr"/>
            <a:r>
              <a:rPr lang="nl-BE" b="1" dirty="0" smtClean="0"/>
              <a:t>FAST</a:t>
            </a:r>
            <a:endParaRPr lang="en-US" b="1" dirty="0"/>
          </a:p>
        </p:txBody>
      </p:sp>
      <p:pic>
        <p:nvPicPr>
          <p:cNvPr id="1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587" y="1826493"/>
            <a:ext cx="2847975" cy="311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hthoek 8"/>
          <p:cNvSpPr/>
          <p:nvPr/>
        </p:nvSpPr>
        <p:spPr>
          <a:xfrm>
            <a:off x="1016710" y="1300118"/>
            <a:ext cx="1631730" cy="369332"/>
          </a:xfrm>
          <a:prstGeom prst="rect">
            <a:avLst/>
          </a:prstGeom>
        </p:spPr>
        <p:txBody>
          <a:bodyPr wrap="none">
            <a:spAutoFit/>
          </a:bodyPr>
          <a:lstStyle/>
          <a:p>
            <a:pPr algn="ctr"/>
            <a:r>
              <a:rPr lang="nl-BE" b="1" dirty="0" smtClean="0">
                <a:solidFill>
                  <a:schemeClr val="tx2"/>
                </a:solidFill>
              </a:rPr>
              <a:t>BIG AND SLOW</a:t>
            </a:r>
            <a:endParaRPr lang="en-US" b="1" dirty="0">
              <a:solidFill>
                <a:schemeClr val="tx2"/>
              </a:solidFill>
            </a:endParaRPr>
          </a:p>
        </p:txBody>
      </p:sp>
      <p:sp>
        <p:nvSpPr>
          <p:cNvPr id="15" name="Rechthoek 14"/>
          <p:cNvSpPr/>
          <p:nvPr/>
        </p:nvSpPr>
        <p:spPr>
          <a:xfrm>
            <a:off x="1016710" y="4961668"/>
            <a:ext cx="1826847" cy="369332"/>
          </a:xfrm>
          <a:prstGeom prst="rect">
            <a:avLst/>
          </a:prstGeom>
        </p:spPr>
        <p:txBody>
          <a:bodyPr wrap="none">
            <a:spAutoFit/>
          </a:bodyPr>
          <a:lstStyle/>
          <a:p>
            <a:pPr algn="ctr"/>
            <a:r>
              <a:rPr lang="nl-BE" b="1" dirty="0" smtClean="0">
                <a:solidFill>
                  <a:schemeClr val="tx2"/>
                </a:solidFill>
              </a:rPr>
              <a:t>SMALL AND FAST</a:t>
            </a:r>
            <a:endParaRPr lang="en-US" b="1" dirty="0">
              <a:solidFill>
                <a:schemeClr val="tx2"/>
              </a:solidFill>
            </a:endParaRPr>
          </a:p>
        </p:txBody>
      </p:sp>
      <p:cxnSp>
        <p:nvCxnSpPr>
          <p:cNvPr id="17" name="Rechte verbindingslijn met pijl 16"/>
          <p:cNvCxnSpPr/>
          <p:nvPr/>
        </p:nvCxnSpPr>
        <p:spPr>
          <a:xfrm>
            <a:off x="3256562" y="2408114"/>
            <a:ext cx="2323550" cy="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9" name="Rechte verbindingslijn met pijl 18"/>
          <p:cNvCxnSpPr/>
          <p:nvPr/>
        </p:nvCxnSpPr>
        <p:spPr>
          <a:xfrm>
            <a:off x="3256562" y="4149080"/>
            <a:ext cx="4411782" cy="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1" name="Rechte verbindingslijn met pijl 20"/>
          <p:cNvCxnSpPr/>
          <p:nvPr/>
        </p:nvCxnSpPr>
        <p:spPr>
          <a:xfrm>
            <a:off x="3328570" y="3284984"/>
            <a:ext cx="3382371" cy="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4" name="Rechte verbindingslijn met pijl 23"/>
          <p:cNvCxnSpPr/>
          <p:nvPr/>
        </p:nvCxnSpPr>
        <p:spPr>
          <a:xfrm>
            <a:off x="5220072" y="5373216"/>
            <a:ext cx="2952328" cy="0"/>
          </a:xfrm>
          <a:prstGeom prst="straightConnector1">
            <a:avLst/>
          </a:prstGeom>
          <a:ln>
            <a:headEnd type="arrow"/>
            <a:tailEnd type="arrow"/>
          </a:ln>
        </p:spPr>
        <p:style>
          <a:lnRef idx="3">
            <a:schemeClr val="accent1"/>
          </a:lnRef>
          <a:fillRef idx="0">
            <a:schemeClr val="accent1"/>
          </a:fillRef>
          <a:effectRef idx="2">
            <a:schemeClr val="accent1"/>
          </a:effectRef>
          <a:fontRef idx="minor">
            <a:schemeClr val="tx1"/>
          </a:fontRef>
        </p:style>
      </p:cxnSp>
      <p:sp>
        <p:nvSpPr>
          <p:cNvPr id="26" name="Tijdelijke aanduiding voor inhoud 2"/>
          <p:cNvSpPr>
            <a:spLocks noGrp="1"/>
          </p:cNvSpPr>
          <p:nvPr>
            <p:ph idx="4294967295"/>
          </p:nvPr>
        </p:nvSpPr>
        <p:spPr>
          <a:xfrm>
            <a:off x="467544" y="2287413"/>
            <a:ext cx="8229600" cy="4525963"/>
          </a:xfrm>
          <a:prstGeom prst="rect">
            <a:avLst/>
          </a:prstGeom>
        </p:spPr>
        <p:txBody>
          <a:bodyPr>
            <a:normAutofit/>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smtClean="0"/>
          </a:p>
          <a:p>
            <a:pPr marL="0" indent="0">
              <a:buNone/>
            </a:pPr>
            <a:endParaRPr lang="en-US" sz="2400" dirty="0"/>
          </a:p>
        </p:txBody>
      </p:sp>
      <p:sp>
        <p:nvSpPr>
          <p:cNvPr id="3" name="Slide Number Placeholder 2"/>
          <p:cNvSpPr>
            <a:spLocks noGrp="1"/>
          </p:cNvSpPr>
          <p:nvPr>
            <p:ph type="sldNum" sz="quarter" idx="12"/>
          </p:nvPr>
        </p:nvSpPr>
        <p:spPr/>
        <p:txBody>
          <a:bodyPr>
            <a:normAutofit fontScale="92500" lnSpcReduction="20000"/>
          </a:bodyPr>
          <a:lstStyle/>
          <a:p>
            <a:fld id="{5744759D-0EFF-4FB2-9CCE-04E00944F0FE}" type="slidenum">
              <a:rPr lang="en-US" smtClean="0"/>
              <a:pPr/>
              <a:t>42</a:t>
            </a:fld>
            <a:endParaRPr lang="en-US"/>
          </a:p>
        </p:txBody>
      </p:sp>
    </p:spTree>
    <p:extLst>
      <p:ext uri="{BB962C8B-B14F-4D97-AF65-F5344CB8AC3E}">
        <p14:creationId xmlns:p14="http://schemas.microsoft.com/office/powerpoint/2010/main" val="41851222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4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1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12" grpId="0"/>
      <p:bldP spid="9" grpId="0"/>
      <p:bldP spid="1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c431376.r76.cf2.rackcdn.com/23006/fphys-03-00207-HTML/image_m/fphys-03-00207-g002.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99592" y="404664"/>
            <a:ext cx="7581900" cy="6019801"/>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43</a:t>
            </a:fld>
            <a:endParaRPr lang="en-US"/>
          </a:p>
        </p:txBody>
      </p:sp>
    </p:spTree>
    <p:extLst>
      <p:ext uri="{BB962C8B-B14F-4D97-AF65-F5344CB8AC3E}">
        <p14:creationId xmlns:p14="http://schemas.microsoft.com/office/powerpoint/2010/main" val="3764286248"/>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4294967295"/>
          </p:nvPr>
        </p:nvSpPr>
        <p:spPr>
          <a:xfrm>
            <a:off x="467544" y="1203158"/>
            <a:ext cx="8229600" cy="5200316"/>
          </a:xfrm>
          <a:prstGeom prst="rect">
            <a:avLst/>
          </a:prstGeom>
        </p:spPr>
        <p:txBody>
          <a:bodyPr>
            <a:normAutofit/>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smtClean="0"/>
          </a:p>
          <a:p>
            <a:pPr marL="0" indent="0">
              <a:buNone/>
            </a:pPr>
            <a:endParaRPr lang="en-US" sz="2400" dirty="0" smtClean="0"/>
          </a:p>
          <a:p>
            <a:pPr marL="0" indent="0">
              <a:buNone/>
            </a:pPr>
            <a:endParaRPr lang="en-US" sz="2400" dirty="0" smtClean="0"/>
          </a:p>
          <a:p>
            <a:pPr marL="0" indent="0">
              <a:buNone/>
            </a:pPr>
            <a:r>
              <a:rPr lang="en-US" sz="2400" dirty="0" smtClean="0"/>
              <a:t>Changes on multiple time scales are coupled to changes on other timescales </a:t>
            </a:r>
            <a:r>
              <a:rPr lang="en-US" sz="2400" dirty="0" smtClean="0">
                <a:sym typeface="Wingdings" pitchFamily="2" charset="2"/>
              </a:rPr>
              <a:t> interaction dominant dynamics </a:t>
            </a:r>
            <a:endParaRPr lang="en-US" sz="2400" dirty="0"/>
          </a:p>
        </p:txBody>
      </p:sp>
      <p:pic>
        <p:nvPicPr>
          <p:cNvPr id="1331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7704" y="1508968"/>
            <a:ext cx="5036392" cy="2856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a:xfrm>
            <a:off x="276225" y="228600"/>
            <a:ext cx="8591550" cy="747295"/>
          </a:xfrm>
        </p:spPr>
        <p:txBody>
          <a:bodyPr>
            <a:noAutofit/>
          </a:bodyPr>
          <a:lstStyle/>
          <a:p>
            <a:r>
              <a:rPr lang="nl-BE" sz="4400" b="1" dirty="0" smtClean="0">
                <a:solidFill>
                  <a:srgbClr val="660066"/>
                </a:solidFill>
              </a:rPr>
              <a:t>A </a:t>
            </a:r>
            <a:r>
              <a:rPr lang="nl-BE" sz="4400" b="1" dirty="0" err="1" smtClean="0">
                <a:solidFill>
                  <a:srgbClr val="660066"/>
                </a:solidFill>
              </a:rPr>
              <a:t>hallmark</a:t>
            </a:r>
            <a:r>
              <a:rPr lang="nl-BE" sz="4400" b="1" dirty="0" smtClean="0">
                <a:solidFill>
                  <a:srgbClr val="660066"/>
                </a:solidFill>
              </a:rPr>
              <a:t> of </a:t>
            </a:r>
            <a:r>
              <a:rPr lang="nl-BE" sz="4400" b="1" dirty="0" err="1" smtClean="0">
                <a:solidFill>
                  <a:srgbClr val="660066"/>
                </a:solidFill>
              </a:rPr>
              <a:t>complexity</a:t>
            </a:r>
            <a:endParaRPr lang="en-US" sz="4400" b="1" dirty="0">
              <a:solidFill>
                <a:srgbClr val="660066"/>
              </a:solidFill>
            </a:endParaRPr>
          </a:p>
        </p:txBody>
      </p:sp>
      <p:cxnSp>
        <p:nvCxnSpPr>
          <p:cNvPr id="5" name="Rechte verbindingslijn met pijl 4"/>
          <p:cNvCxnSpPr/>
          <p:nvPr/>
        </p:nvCxnSpPr>
        <p:spPr>
          <a:xfrm>
            <a:off x="1547664" y="1772816"/>
            <a:ext cx="0" cy="2088232"/>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7" name="Rechte verbindingslijn met pijl 6"/>
          <p:cNvCxnSpPr/>
          <p:nvPr/>
        </p:nvCxnSpPr>
        <p:spPr>
          <a:xfrm flipV="1">
            <a:off x="7308304" y="1772816"/>
            <a:ext cx="0" cy="216024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normAutofit fontScale="92500" lnSpcReduction="20000"/>
          </a:bodyPr>
          <a:lstStyle/>
          <a:p>
            <a:fld id="{5744759D-0EFF-4FB2-9CCE-04E00944F0FE}" type="slidenum">
              <a:rPr lang="en-US" smtClean="0"/>
              <a:pPr/>
              <a:t>44</a:t>
            </a:fld>
            <a:endParaRPr lang="en-US"/>
          </a:p>
        </p:txBody>
      </p:sp>
    </p:spTree>
    <p:extLst>
      <p:ext uri="{BB962C8B-B14F-4D97-AF65-F5344CB8AC3E}">
        <p14:creationId xmlns:p14="http://schemas.microsoft.com/office/powerpoint/2010/main" val="27489962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3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76" y="466760"/>
            <a:ext cx="6385892" cy="6385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Rechte verbindingslijn met pijl 3"/>
          <p:cNvCxnSpPr/>
          <p:nvPr/>
        </p:nvCxnSpPr>
        <p:spPr>
          <a:xfrm>
            <a:off x="6225088" y="3659706"/>
            <a:ext cx="0" cy="12170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 name="Rechte verbindingslijn met pijl 6"/>
          <p:cNvCxnSpPr/>
          <p:nvPr/>
        </p:nvCxnSpPr>
        <p:spPr>
          <a:xfrm flipV="1">
            <a:off x="6225088" y="2301240"/>
            <a:ext cx="0" cy="134322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Tijdelijke aanduiding voor inhoud 3"/>
          <p:cNvSpPr txBox="1">
            <a:spLocks/>
          </p:cNvSpPr>
          <p:nvPr/>
        </p:nvSpPr>
        <p:spPr>
          <a:xfrm>
            <a:off x="5928360" y="5181600"/>
            <a:ext cx="3200400" cy="106648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nl-BE" dirty="0" smtClean="0">
                <a:solidFill>
                  <a:srgbClr val="48231E"/>
                </a:solidFill>
              </a:rPr>
              <a:t>Rigid &amp; persistent</a:t>
            </a:r>
          </a:p>
        </p:txBody>
      </p:sp>
      <p:sp>
        <p:nvSpPr>
          <p:cNvPr id="10" name="Tijdelijke aanduiding voor inhoud 3"/>
          <p:cNvSpPr txBox="1">
            <a:spLocks/>
          </p:cNvSpPr>
          <p:nvPr/>
        </p:nvSpPr>
        <p:spPr>
          <a:xfrm>
            <a:off x="6407968" y="1233737"/>
            <a:ext cx="2575560" cy="106648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nl-BE" dirty="0" err="1" smtClean="0">
                <a:solidFill>
                  <a:srgbClr val="48231E"/>
                </a:solidFill>
              </a:rPr>
              <a:t>Disorganized</a:t>
            </a:r>
            <a:endParaRPr lang="nl-BE" dirty="0" smtClean="0">
              <a:solidFill>
                <a:srgbClr val="48231E"/>
              </a:solidFill>
            </a:endParaRPr>
          </a:p>
        </p:txBody>
      </p:sp>
      <p:sp>
        <p:nvSpPr>
          <p:cNvPr id="14" name="Tijdelijke aanduiding voor inhoud 3"/>
          <p:cNvSpPr txBox="1">
            <a:spLocks/>
          </p:cNvSpPr>
          <p:nvPr/>
        </p:nvSpPr>
        <p:spPr>
          <a:xfrm>
            <a:off x="6263640" y="3078480"/>
            <a:ext cx="2865120" cy="1066483"/>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nl-BE" dirty="0" smtClean="0">
                <a:solidFill>
                  <a:srgbClr val="48231E"/>
                </a:solidFill>
              </a:rPr>
              <a:t>Well-</a:t>
            </a:r>
            <a:r>
              <a:rPr lang="nl-BE" dirty="0" err="1" smtClean="0">
                <a:solidFill>
                  <a:srgbClr val="48231E"/>
                </a:solidFill>
              </a:rPr>
              <a:t>coordinated</a:t>
            </a:r>
            <a:r>
              <a:rPr lang="nl-BE" dirty="0" smtClean="0">
                <a:solidFill>
                  <a:srgbClr val="48231E"/>
                </a:solidFill>
              </a:rPr>
              <a:t> </a:t>
            </a:r>
            <a:r>
              <a:rPr lang="nl-BE" dirty="0" err="1" smtClean="0">
                <a:solidFill>
                  <a:srgbClr val="48231E"/>
                </a:solidFill>
              </a:rPr>
              <a:t>behavior</a:t>
            </a:r>
            <a:endParaRPr lang="nl-BE" dirty="0" smtClean="0">
              <a:solidFill>
                <a:srgbClr val="48231E"/>
              </a:solidFill>
            </a:endParaRPr>
          </a:p>
        </p:txBody>
      </p:sp>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45</a:t>
            </a:fld>
            <a:endParaRPr lang="en-US"/>
          </a:p>
        </p:txBody>
      </p:sp>
    </p:spTree>
    <p:extLst>
      <p:ext uri="{BB962C8B-B14F-4D97-AF65-F5344CB8AC3E}">
        <p14:creationId xmlns:p14="http://schemas.microsoft.com/office/powerpoint/2010/main" val="2232076651"/>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2"/>
          </p:nvPr>
        </p:nvSpPr>
        <p:spPr/>
        <p:txBody>
          <a:bodyPr>
            <a:normAutofit fontScale="92500" lnSpcReduction="20000"/>
          </a:bodyPr>
          <a:lstStyle/>
          <a:p>
            <a:fld id="{5744759D-0EFF-4FB2-9CCE-04E00944F0FE}" type="slidenum">
              <a:rPr lang="en-US" smtClean="0"/>
              <a:pPr/>
              <a:t>46</a:t>
            </a:fld>
            <a:endParaRPr lang="en-US"/>
          </a:p>
        </p:txBody>
      </p:sp>
      <p:sp>
        <p:nvSpPr>
          <p:cNvPr id="3" name="Titel 2"/>
          <p:cNvSpPr>
            <a:spLocks noGrp="1"/>
          </p:cNvSpPr>
          <p:nvPr>
            <p:ph type="title"/>
          </p:nvPr>
        </p:nvSpPr>
        <p:spPr>
          <a:xfrm>
            <a:off x="387683" y="228601"/>
            <a:ext cx="8591550" cy="665026"/>
          </a:xfrm>
        </p:spPr>
        <p:txBody>
          <a:bodyPr>
            <a:normAutofit fontScale="90000"/>
          </a:bodyPr>
          <a:lstStyle/>
          <a:p>
            <a:r>
              <a:rPr lang="en-US" sz="4400" b="1" dirty="0" smtClean="0">
                <a:solidFill>
                  <a:srgbClr val="660066"/>
                </a:solidFill>
              </a:rPr>
              <a:t>Heartbeat intervals</a:t>
            </a:r>
            <a:endParaRPr lang="en-US" sz="4400" b="1" dirty="0">
              <a:solidFill>
                <a:srgbClr val="660066"/>
              </a:solidFill>
            </a:endParaRPr>
          </a:p>
        </p:txBody>
      </p:sp>
      <p:sp>
        <p:nvSpPr>
          <p:cNvPr id="4" name="Tijdelijke aanduiding voor inhoud 3"/>
          <p:cNvSpPr>
            <a:spLocks noGrp="1"/>
          </p:cNvSpPr>
          <p:nvPr>
            <p:ph sz="quarter" idx="13"/>
          </p:nvPr>
        </p:nvSpPr>
        <p:spPr>
          <a:xfrm>
            <a:off x="387683" y="1336842"/>
            <a:ext cx="8483901" cy="3275264"/>
          </a:xfrm>
        </p:spPr>
        <p:txBody>
          <a:bodyPr/>
          <a:lstStyle/>
          <a:p>
            <a:pPr marL="0" indent="0">
              <a:lnSpc>
                <a:spcPct val="90000"/>
              </a:lnSpc>
              <a:buNone/>
            </a:pPr>
            <a:endParaRPr lang="nl-BE" altLang="en-US" sz="2800" dirty="0" smtClean="0"/>
          </a:p>
          <a:p>
            <a:pPr marL="0" lvl="1" indent="0">
              <a:lnSpc>
                <a:spcPct val="90000"/>
              </a:lnSpc>
              <a:buNone/>
            </a:pPr>
            <a:r>
              <a:rPr lang="nl-BE" altLang="en-US" sz="2800" dirty="0" smtClean="0"/>
              <a:t>Deviations </a:t>
            </a:r>
            <a:r>
              <a:rPr lang="nl-BE" altLang="en-US" sz="2800" dirty="0"/>
              <a:t>from 1/f noise correlate with mortality risk </a:t>
            </a:r>
            <a:r>
              <a:rPr lang="nl-BE" altLang="en-US" sz="2800" dirty="0" smtClean="0"/>
              <a:t> </a:t>
            </a:r>
            <a:r>
              <a:rPr lang="en-US" altLang="zh-CN" sz="1800" dirty="0">
                <a:ea typeface="SimSun" pitchFamily="2" charset="-122"/>
              </a:rPr>
              <a:t>(Goldberger, </a:t>
            </a:r>
            <a:r>
              <a:rPr lang="en-US" altLang="zh-CN" sz="1800" dirty="0" smtClean="0">
                <a:ea typeface="SimSun" pitchFamily="2" charset="-122"/>
              </a:rPr>
              <a:t>1997; </a:t>
            </a:r>
            <a:r>
              <a:rPr lang="en-US" altLang="zh-CN" sz="1800" dirty="0" err="1" smtClean="0">
                <a:ea typeface="SimSun" pitchFamily="2" charset="-122"/>
              </a:rPr>
              <a:t>Mäkikallio</a:t>
            </a:r>
            <a:r>
              <a:rPr lang="en-US" altLang="zh-CN" sz="1800" dirty="0" smtClean="0">
                <a:ea typeface="SimSun" pitchFamily="2" charset="-122"/>
              </a:rPr>
              <a:t> </a:t>
            </a:r>
            <a:r>
              <a:rPr lang="en-US" altLang="zh-CN" sz="1800" dirty="0">
                <a:ea typeface="SimSun" pitchFamily="2" charset="-122"/>
              </a:rPr>
              <a:t>et al., </a:t>
            </a:r>
            <a:r>
              <a:rPr lang="en-US" altLang="zh-CN" sz="1800" dirty="0">
                <a:ea typeface="SimSun" pitchFamily="2" charset="-122"/>
              </a:rPr>
              <a:t>2001; ; </a:t>
            </a:r>
            <a:r>
              <a:rPr lang="en-US" altLang="zh-CN" sz="1800" dirty="0" err="1">
                <a:ea typeface="SimSun" pitchFamily="2" charset="-122"/>
              </a:rPr>
              <a:t>Peng</a:t>
            </a:r>
            <a:r>
              <a:rPr lang="en-US" altLang="zh-CN" sz="1800" dirty="0">
                <a:ea typeface="SimSun" pitchFamily="2" charset="-122"/>
              </a:rPr>
              <a:t> et al., 1995)</a:t>
            </a:r>
            <a:r>
              <a:rPr lang="nl-BE" altLang="zh-CN" sz="1800" dirty="0" smtClean="0">
                <a:ea typeface="SimSun" pitchFamily="2" charset="-122"/>
              </a:rPr>
              <a:t> </a:t>
            </a:r>
            <a:endParaRPr lang="nl-BE" altLang="en-US" sz="1800" dirty="0"/>
          </a:p>
          <a:p>
            <a:pPr marL="0" indent="0">
              <a:lnSpc>
                <a:spcPct val="90000"/>
              </a:lnSpc>
              <a:buNone/>
            </a:pPr>
            <a:endParaRPr lang="nl-BE" altLang="en-US" sz="2800" dirty="0" smtClean="0"/>
          </a:p>
          <a:p>
            <a:pPr marL="0" indent="0">
              <a:lnSpc>
                <a:spcPct val="90000"/>
              </a:lnSpc>
              <a:buNone/>
            </a:pPr>
            <a:r>
              <a:rPr lang="nl-BE" altLang="en-US" sz="2800" dirty="0" smtClean="0"/>
              <a:t>Smaller </a:t>
            </a:r>
            <a:r>
              <a:rPr lang="nl-BE" altLang="en-US" sz="2800" dirty="0" err="1"/>
              <a:t>deviations</a:t>
            </a:r>
            <a:r>
              <a:rPr lang="nl-BE" altLang="en-US" sz="2800" dirty="0"/>
              <a:t> </a:t>
            </a:r>
            <a:r>
              <a:rPr lang="nl-BE" altLang="en-US" sz="2800" dirty="0" err="1"/>
              <a:t>from</a:t>
            </a:r>
            <a:r>
              <a:rPr lang="nl-BE" altLang="en-US" sz="2800" dirty="0"/>
              <a:t> 1/</a:t>
            </a:r>
            <a:r>
              <a:rPr lang="nl-BE" altLang="en-US" sz="2800" i="1" dirty="0"/>
              <a:t>f</a:t>
            </a:r>
            <a:r>
              <a:rPr lang="nl-BE" altLang="en-US" sz="2800" dirty="0"/>
              <a:t> </a:t>
            </a:r>
            <a:r>
              <a:rPr lang="nl-BE" altLang="en-US" sz="2800" dirty="0" err="1"/>
              <a:t>noise</a:t>
            </a:r>
            <a:endParaRPr lang="nl-BE" altLang="en-US" sz="2800" dirty="0"/>
          </a:p>
          <a:p>
            <a:pPr lvl="1">
              <a:lnSpc>
                <a:spcPct val="90000"/>
              </a:lnSpc>
            </a:pPr>
            <a:r>
              <a:rPr lang="nl-BE" altLang="en-US" sz="2400" dirty="0" err="1"/>
              <a:t>Aging</a:t>
            </a:r>
            <a:r>
              <a:rPr lang="nl-BE" altLang="en-US" sz="2400" dirty="0"/>
              <a:t> </a:t>
            </a:r>
            <a:r>
              <a:rPr lang="en-US" altLang="zh-CN" sz="1800" dirty="0">
                <a:ea typeface="SimSun" pitchFamily="2" charset="-122"/>
              </a:rPr>
              <a:t>(Goldberger, 2002)</a:t>
            </a:r>
            <a:r>
              <a:rPr lang="nl-BE" altLang="zh-CN" sz="1800" dirty="0">
                <a:ea typeface="SimSun" pitchFamily="2" charset="-122"/>
              </a:rPr>
              <a:t> </a:t>
            </a:r>
            <a:endParaRPr lang="nl-BE" altLang="en-US" sz="1800" dirty="0"/>
          </a:p>
          <a:p>
            <a:pPr lvl="1">
              <a:lnSpc>
                <a:spcPct val="90000"/>
              </a:lnSpc>
            </a:pPr>
            <a:r>
              <a:rPr lang="nl-BE" altLang="en-US" sz="2400" dirty="0" err="1"/>
              <a:t>Obese</a:t>
            </a:r>
            <a:r>
              <a:rPr lang="nl-BE" altLang="en-US" sz="2400" dirty="0"/>
              <a:t> </a:t>
            </a:r>
            <a:r>
              <a:rPr lang="nl-BE" altLang="en-US" sz="2400" dirty="0" err="1"/>
              <a:t>children</a:t>
            </a:r>
            <a:r>
              <a:rPr lang="nl-BE" altLang="en-US" sz="2400" dirty="0"/>
              <a:t> </a:t>
            </a:r>
            <a:r>
              <a:rPr lang="en-US" altLang="zh-CN" sz="1800" dirty="0">
                <a:ea typeface="SimSun" pitchFamily="2" charset="-122"/>
              </a:rPr>
              <a:t>(</a:t>
            </a:r>
            <a:r>
              <a:rPr lang="en-US" altLang="zh-CN" sz="1800" dirty="0" err="1">
                <a:ea typeface="SimSun" pitchFamily="2" charset="-122"/>
              </a:rPr>
              <a:t>Vanderlei</a:t>
            </a:r>
            <a:r>
              <a:rPr lang="en-US" altLang="zh-CN" sz="1800" dirty="0">
                <a:ea typeface="SimSun" pitchFamily="2" charset="-122"/>
              </a:rPr>
              <a:t>, </a:t>
            </a:r>
            <a:r>
              <a:rPr lang="en-US" altLang="zh-CN" sz="1800" dirty="0" err="1">
                <a:ea typeface="SimSun" pitchFamily="2" charset="-122"/>
              </a:rPr>
              <a:t>Pastre</a:t>
            </a:r>
            <a:r>
              <a:rPr lang="en-US" altLang="zh-CN" sz="1800" dirty="0">
                <a:ea typeface="SimSun" pitchFamily="2" charset="-122"/>
              </a:rPr>
              <a:t>, </a:t>
            </a:r>
            <a:r>
              <a:rPr lang="en-US" altLang="zh-CN" sz="1800" dirty="0" err="1">
                <a:ea typeface="SimSun" pitchFamily="2" charset="-122"/>
              </a:rPr>
              <a:t>Júnior</a:t>
            </a:r>
            <a:r>
              <a:rPr lang="en-US" altLang="zh-CN" sz="1800" dirty="0">
                <a:ea typeface="SimSun" pitchFamily="2" charset="-122"/>
              </a:rPr>
              <a:t>, &amp; de Godoy, 2010)</a:t>
            </a:r>
            <a:r>
              <a:rPr lang="nl-BE" altLang="zh-CN" sz="1800" dirty="0">
                <a:ea typeface="SimSun" pitchFamily="2" charset="-122"/>
              </a:rPr>
              <a:t> </a:t>
            </a:r>
            <a:endParaRPr lang="nl-BE" altLang="en-US" sz="1800" dirty="0"/>
          </a:p>
        </p:txBody>
      </p:sp>
      <p:sp>
        <p:nvSpPr>
          <p:cNvPr id="5" name="TextBox 4"/>
          <p:cNvSpPr txBox="1"/>
          <p:nvPr/>
        </p:nvSpPr>
        <p:spPr>
          <a:xfrm>
            <a:off x="387683" y="5657322"/>
            <a:ext cx="8207107" cy="923330"/>
          </a:xfrm>
          <a:prstGeom prst="rect">
            <a:avLst/>
          </a:prstGeom>
          <a:noFill/>
        </p:spPr>
        <p:txBody>
          <a:bodyPr wrap="none" rtlCol="0">
            <a:spAutoFit/>
          </a:bodyPr>
          <a:lstStyle/>
          <a:p>
            <a:r>
              <a:rPr lang="en-US" dirty="0" err="1" smtClean="0"/>
              <a:t>Wijnants</a:t>
            </a:r>
            <a:r>
              <a:rPr lang="en-US" dirty="0" smtClean="0"/>
              <a:t>, M.L. (2014). </a:t>
            </a:r>
            <a:r>
              <a:rPr lang="en-US" dirty="0"/>
              <a:t>A review of theoretical perspectives in cognitive science on </a:t>
            </a:r>
            <a:r>
              <a:rPr lang="en-US" dirty="0" smtClean="0"/>
              <a:t>the</a:t>
            </a:r>
          </a:p>
          <a:p>
            <a:r>
              <a:rPr lang="en-US" dirty="0" smtClean="0"/>
              <a:t>      </a:t>
            </a:r>
            <a:r>
              <a:rPr lang="en-US" dirty="0"/>
              <a:t>presence of scaling in coordinated physiological and cognitive processes</a:t>
            </a:r>
            <a:r>
              <a:rPr lang="en-US" dirty="0" smtClean="0"/>
              <a:t>.</a:t>
            </a:r>
          </a:p>
          <a:p>
            <a:r>
              <a:rPr lang="en-US" dirty="0" smtClean="0"/>
              <a:t>      </a:t>
            </a:r>
            <a:r>
              <a:rPr lang="en-US" i="1" dirty="0" smtClean="0"/>
              <a:t>Journal </a:t>
            </a:r>
            <a:r>
              <a:rPr lang="en-US" i="1" dirty="0"/>
              <a:t>of Nonlinear Dynamics, Vol. 2014</a:t>
            </a:r>
            <a:r>
              <a:rPr lang="en-US" dirty="0"/>
              <a:t>, Article ID 962043.</a:t>
            </a:r>
            <a:r>
              <a:rPr lang="nl-NL" dirty="0"/>
              <a:t> </a:t>
            </a:r>
            <a:r>
              <a:rPr lang="en-US" dirty="0" smtClean="0"/>
              <a:t> </a:t>
            </a:r>
            <a:endParaRPr lang="en-US" dirty="0"/>
          </a:p>
        </p:txBody>
      </p:sp>
    </p:spTree>
    <p:extLst>
      <p:ext uri="{BB962C8B-B14F-4D97-AF65-F5344CB8AC3E}">
        <p14:creationId xmlns:p14="http://schemas.microsoft.com/office/powerpoint/2010/main" val="1440271695"/>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005" name="Picture 21"/>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3916680" y="968160"/>
            <a:ext cx="4233864" cy="4213225"/>
          </a:xfrm>
          <a:prstGeom prst="rect">
            <a:avLst/>
          </a:prstGeom>
          <a:noFill/>
          <a:ln/>
        </p:spPr>
      </p:pic>
      <p:sp>
        <p:nvSpPr>
          <p:cNvPr id="42007" name="Rectangle 23"/>
          <p:cNvSpPr>
            <a:spLocks noChangeArrowheads="1"/>
          </p:cNvSpPr>
          <p:nvPr/>
        </p:nvSpPr>
        <p:spPr bwMode="auto">
          <a:xfrm>
            <a:off x="4434840" y="5301403"/>
            <a:ext cx="4038600" cy="1091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2800">
                <a:solidFill>
                  <a:schemeClr val="tx1"/>
                </a:solidFill>
                <a:latin typeface="Arial" charset="0"/>
                <a:cs typeface="Arial" charset="0"/>
              </a:defRPr>
            </a:lvl1pPr>
            <a:lvl2pPr marL="742950" indent="-285750">
              <a:spcBef>
                <a:spcPct val="20000"/>
              </a:spcBef>
              <a:buChar char="–"/>
              <a:defRPr sz="2400">
                <a:solidFill>
                  <a:schemeClr val="tx1"/>
                </a:solidFill>
                <a:latin typeface="Arial" charset="0"/>
                <a:cs typeface="Arial" charset="0"/>
              </a:defRPr>
            </a:lvl2pPr>
            <a:lvl3pPr marL="1143000" indent="-228600">
              <a:spcBef>
                <a:spcPct val="20000"/>
              </a:spcBef>
              <a:buChar char="•"/>
              <a:defRPr sz="2000">
                <a:solidFill>
                  <a:schemeClr val="tx1"/>
                </a:solidFill>
                <a:latin typeface="Arial" charset="0"/>
                <a:cs typeface="Arial" charset="0"/>
              </a:defRPr>
            </a:lvl3pPr>
            <a:lvl4pPr marL="1600200" indent="-228600">
              <a:spcBef>
                <a:spcPct val="20000"/>
              </a:spcBef>
              <a:buChar char="–"/>
              <a:defRPr>
                <a:solidFill>
                  <a:schemeClr val="tx1"/>
                </a:solidFill>
                <a:latin typeface="Arial" charset="0"/>
                <a:cs typeface="Arial" charset="0"/>
              </a:defRPr>
            </a:lvl4pPr>
            <a:lvl5pPr marL="2057400" indent="-228600">
              <a:spcBef>
                <a:spcPct val="20000"/>
              </a:spcBef>
              <a:buChar char="»"/>
              <a:defRPr>
                <a:solidFill>
                  <a:schemeClr val="tx1"/>
                </a:solidFill>
                <a:latin typeface="Arial" charset="0"/>
                <a:cs typeface="Arial" charset="0"/>
              </a:defRPr>
            </a:lvl5pPr>
            <a:lvl6pPr marL="2514600" indent="-228600" fontAlgn="base">
              <a:spcBef>
                <a:spcPct val="20000"/>
              </a:spcBef>
              <a:spcAft>
                <a:spcPct val="0"/>
              </a:spcAft>
              <a:buChar char="»"/>
              <a:defRPr>
                <a:solidFill>
                  <a:schemeClr val="tx1"/>
                </a:solidFill>
                <a:latin typeface="Arial" charset="0"/>
                <a:cs typeface="Arial" charset="0"/>
              </a:defRPr>
            </a:lvl6pPr>
            <a:lvl7pPr marL="2971800" indent="-228600" fontAlgn="base">
              <a:spcBef>
                <a:spcPct val="20000"/>
              </a:spcBef>
              <a:spcAft>
                <a:spcPct val="0"/>
              </a:spcAft>
              <a:buChar char="»"/>
              <a:defRPr>
                <a:solidFill>
                  <a:schemeClr val="tx1"/>
                </a:solidFill>
                <a:latin typeface="Arial" charset="0"/>
                <a:cs typeface="Arial" charset="0"/>
              </a:defRPr>
            </a:lvl7pPr>
            <a:lvl8pPr marL="3429000" indent="-228600" fontAlgn="base">
              <a:spcBef>
                <a:spcPct val="20000"/>
              </a:spcBef>
              <a:spcAft>
                <a:spcPct val="0"/>
              </a:spcAft>
              <a:buChar char="»"/>
              <a:defRPr>
                <a:solidFill>
                  <a:schemeClr val="tx1"/>
                </a:solidFill>
                <a:latin typeface="Arial" charset="0"/>
                <a:cs typeface="Arial" charset="0"/>
              </a:defRPr>
            </a:lvl8pPr>
            <a:lvl9pPr marL="3886200" indent="-228600" fontAlgn="base">
              <a:spcBef>
                <a:spcPct val="20000"/>
              </a:spcBef>
              <a:spcAft>
                <a:spcPct val="0"/>
              </a:spcAft>
              <a:buChar char="»"/>
              <a:defRPr>
                <a:solidFill>
                  <a:schemeClr val="tx1"/>
                </a:solidFill>
                <a:latin typeface="Arial" charset="0"/>
                <a:cs typeface="Arial" charset="0"/>
              </a:defRPr>
            </a:lvl9pPr>
          </a:lstStyle>
          <a:p>
            <a:pPr marL="457200" indent="-457200">
              <a:buFont typeface="+mj-lt"/>
              <a:buAutoNum type="arabicPeriod"/>
            </a:pPr>
            <a:r>
              <a:rPr lang="nl-BE" altLang="en-US" sz="2000" dirty="0" smtClean="0">
                <a:solidFill>
                  <a:schemeClr val="tx2"/>
                </a:solidFill>
              </a:rPr>
              <a:t>Old </a:t>
            </a:r>
            <a:r>
              <a:rPr lang="nl-BE" altLang="en-US" sz="2000" dirty="0">
                <a:solidFill>
                  <a:schemeClr val="tx2"/>
                </a:solidFill>
              </a:rPr>
              <a:t>adults Parkinson </a:t>
            </a:r>
            <a:r>
              <a:rPr lang="nl-BE" altLang="en-US" sz="2000" dirty="0" smtClean="0">
                <a:solidFill>
                  <a:schemeClr val="tx2"/>
                </a:solidFill>
              </a:rPr>
              <a:t>disease</a:t>
            </a:r>
            <a:endParaRPr lang="nl-BE" altLang="en-US" sz="2000" dirty="0">
              <a:solidFill>
                <a:schemeClr val="tx2"/>
              </a:solidFill>
            </a:endParaRPr>
          </a:p>
          <a:p>
            <a:pPr marL="457200" indent="-457200">
              <a:buFont typeface="+mj-lt"/>
              <a:buAutoNum type="arabicPeriod"/>
            </a:pPr>
            <a:r>
              <a:rPr lang="nl-BE" altLang="en-US" sz="2000" dirty="0" smtClean="0">
                <a:solidFill>
                  <a:schemeClr val="tx2"/>
                </a:solidFill>
              </a:rPr>
              <a:t>Old </a:t>
            </a:r>
            <a:r>
              <a:rPr lang="nl-BE" altLang="en-US" sz="2000" dirty="0" err="1" smtClean="0">
                <a:solidFill>
                  <a:schemeClr val="tx2"/>
                </a:solidFill>
              </a:rPr>
              <a:t>adults</a:t>
            </a:r>
            <a:endParaRPr lang="nl-BE" altLang="en-US" sz="2000" dirty="0">
              <a:solidFill>
                <a:schemeClr val="tx2"/>
              </a:solidFill>
            </a:endParaRPr>
          </a:p>
          <a:p>
            <a:pPr marL="457200" indent="-457200">
              <a:buFont typeface="+mj-lt"/>
              <a:buAutoNum type="arabicPeriod"/>
            </a:pPr>
            <a:r>
              <a:rPr lang="nl-BE" altLang="en-US" sz="2000" dirty="0" smtClean="0">
                <a:solidFill>
                  <a:schemeClr val="tx2"/>
                </a:solidFill>
              </a:rPr>
              <a:t>Young </a:t>
            </a:r>
            <a:r>
              <a:rPr lang="nl-BE" altLang="en-US" sz="2000" dirty="0" err="1" smtClean="0">
                <a:solidFill>
                  <a:schemeClr val="tx2"/>
                </a:solidFill>
              </a:rPr>
              <a:t>adults</a:t>
            </a:r>
            <a:endParaRPr lang="nl-BE" altLang="en-US" sz="2000" dirty="0">
              <a:solidFill>
                <a:schemeClr val="tx2"/>
              </a:solidFill>
            </a:endParaRPr>
          </a:p>
        </p:txBody>
      </p:sp>
      <p:sp>
        <p:nvSpPr>
          <p:cNvPr id="9" name="Tekstvak 8"/>
          <p:cNvSpPr txBox="1"/>
          <p:nvPr/>
        </p:nvSpPr>
        <p:spPr>
          <a:xfrm>
            <a:off x="1828448" y="1618329"/>
            <a:ext cx="2016224" cy="830997"/>
          </a:xfrm>
          <a:prstGeom prst="rect">
            <a:avLst/>
          </a:prstGeom>
          <a:noFill/>
        </p:spPr>
        <p:txBody>
          <a:bodyPr wrap="square" rtlCol="0">
            <a:spAutoFit/>
          </a:bodyPr>
          <a:lstStyle/>
          <a:p>
            <a:pPr algn="ctr"/>
            <a:r>
              <a:rPr lang="nl-BE" sz="2400" b="1" dirty="0" smtClean="0">
                <a:solidFill>
                  <a:schemeClr val="tx2"/>
                </a:solidFill>
              </a:rPr>
              <a:t>FRACTAL PERFORMACE</a:t>
            </a:r>
            <a:endParaRPr lang="en-US" sz="2400" b="1" dirty="0">
              <a:solidFill>
                <a:schemeClr val="tx2"/>
              </a:solidFill>
            </a:endParaRPr>
          </a:p>
        </p:txBody>
      </p:sp>
      <p:sp>
        <p:nvSpPr>
          <p:cNvPr id="10" name="Tekstvak 9"/>
          <p:cNvSpPr txBox="1"/>
          <p:nvPr/>
        </p:nvSpPr>
        <p:spPr>
          <a:xfrm>
            <a:off x="1756440" y="3494299"/>
            <a:ext cx="2160240" cy="830997"/>
          </a:xfrm>
          <a:prstGeom prst="rect">
            <a:avLst/>
          </a:prstGeom>
          <a:noFill/>
        </p:spPr>
        <p:txBody>
          <a:bodyPr wrap="square" rtlCol="0">
            <a:spAutoFit/>
          </a:bodyPr>
          <a:lstStyle/>
          <a:p>
            <a:pPr algn="ctr"/>
            <a:r>
              <a:rPr lang="nl-BE" sz="2400" b="1" dirty="0" smtClean="0">
                <a:solidFill>
                  <a:srgbClr val="48231E"/>
                </a:solidFill>
              </a:rPr>
              <a:t>RANDOM</a:t>
            </a:r>
          </a:p>
          <a:p>
            <a:pPr algn="ctr"/>
            <a:r>
              <a:rPr lang="nl-BE" sz="2400" b="1" dirty="0" smtClean="0">
                <a:solidFill>
                  <a:srgbClr val="48231E"/>
                </a:solidFill>
              </a:rPr>
              <a:t>PERFORMANCE</a:t>
            </a:r>
            <a:endParaRPr lang="en-US" sz="2400" b="1" dirty="0">
              <a:solidFill>
                <a:srgbClr val="48231E"/>
              </a:solidFill>
            </a:endParaRPr>
          </a:p>
        </p:txBody>
      </p:sp>
      <p:sp>
        <p:nvSpPr>
          <p:cNvPr id="2" name="Titel 1"/>
          <p:cNvSpPr>
            <a:spLocks noGrp="1"/>
          </p:cNvSpPr>
          <p:nvPr>
            <p:ph type="title"/>
          </p:nvPr>
        </p:nvSpPr>
        <p:spPr/>
        <p:txBody>
          <a:bodyPr>
            <a:normAutofit/>
          </a:bodyPr>
          <a:lstStyle/>
          <a:p>
            <a:r>
              <a:rPr lang="en-US" sz="4400" b="1" dirty="0" smtClean="0">
                <a:solidFill>
                  <a:srgbClr val="660066"/>
                </a:solidFill>
              </a:rPr>
              <a:t>Human gait</a:t>
            </a:r>
            <a:endParaRPr lang="en-US" sz="4400" b="1" dirty="0">
              <a:solidFill>
                <a:srgbClr val="660066"/>
              </a:solidFill>
            </a:endParaRPr>
          </a:p>
        </p:txBody>
      </p:sp>
      <p:sp>
        <p:nvSpPr>
          <p:cNvPr id="3" name="Slide Number Placeholder 2"/>
          <p:cNvSpPr>
            <a:spLocks noGrp="1"/>
          </p:cNvSpPr>
          <p:nvPr>
            <p:ph type="sldNum" sz="quarter" idx="12"/>
          </p:nvPr>
        </p:nvSpPr>
        <p:spPr/>
        <p:txBody>
          <a:bodyPr>
            <a:normAutofit fontScale="92500" lnSpcReduction="20000"/>
          </a:bodyPr>
          <a:lstStyle/>
          <a:p>
            <a:fld id="{5744759D-0EFF-4FB2-9CCE-04E00944F0FE}" type="slidenum">
              <a:rPr lang="en-US" smtClean="0"/>
              <a:pPr/>
              <a:t>47</a:t>
            </a:fld>
            <a:endParaRPr lang="en-US"/>
          </a:p>
        </p:txBody>
      </p:sp>
    </p:spTree>
    <p:extLst>
      <p:ext uri="{BB962C8B-B14F-4D97-AF65-F5344CB8AC3E}">
        <p14:creationId xmlns:p14="http://schemas.microsoft.com/office/powerpoint/2010/main" val="23593644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4200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0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0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48</a:t>
            </a:fld>
            <a:endParaRPr lang="en-US"/>
          </a:p>
        </p:txBody>
      </p:sp>
      <p:sp>
        <p:nvSpPr>
          <p:cNvPr id="4" name="Content Placeholder 3"/>
          <p:cNvSpPr>
            <a:spLocks noGrp="1"/>
          </p:cNvSpPr>
          <p:nvPr>
            <p:ph sz="quarter" idx="13"/>
          </p:nvPr>
        </p:nvSpPr>
        <p:spPr>
          <a:xfrm>
            <a:off x="190102" y="2458793"/>
            <a:ext cx="8595360" cy="2431794"/>
          </a:xfrm>
        </p:spPr>
        <p:txBody>
          <a:bodyPr>
            <a:normAutofit/>
          </a:bodyPr>
          <a:lstStyle/>
          <a:p>
            <a:pPr marL="0" indent="0" algn="ctr">
              <a:buNone/>
            </a:pPr>
            <a:r>
              <a:rPr lang="en-US" sz="4800" b="1" dirty="0" smtClean="0"/>
              <a:t>Consequences for</a:t>
            </a:r>
          </a:p>
          <a:p>
            <a:pPr marL="0" indent="0" algn="ctr">
              <a:buNone/>
            </a:pPr>
            <a:r>
              <a:rPr lang="en-US" sz="4800" b="1" dirty="0" smtClean="0"/>
              <a:t>reading </a:t>
            </a:r>
            <a:r>
              <a:rPr lang="en-US" sz="4800" b="1" dirty="0"/>
              <a:t>fluency</a:t>
            </a:r>
          </a:p>
          <a:p>
            <a:pPr algn="ctr"/>
            <a:endParaRPr lang="en-US" sz="4800" dirty="0"/>
          </a:p>
        </p:txBody>
      </p:sp>
    </p:spTree>
    <p:extLst>
      <p:ext uri="{BB962C8B-B14F-4D97-AF65-F5344CB8AC3E}">
        <p14:creationId xmlns:p14="http://schemas.microsoft.com/office/powerpoint/2010/main" val="346319763"/>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7704" y="2179528"/>
            <a:ext cx="5036392" cy="2856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jdelijke aanduiding voor inhoud 2"/>
          <p:cNvSpPr>
            <a:spLocks noGrp="1"/>
          </p:cNvSpPr>
          <p:nvPr>
            <p:ph idx="4294967295"/>
          </p:nvPr>
        </p:nvSpPr>
        <p:spPr>
          <a:xfrm>
            <a:off x="467544" y="2155344"/>
            <a:ext cx="8229600" cy="4525963"/>
          </a:xfrm>
          <a:prstGeom prst="rect">
            <a:avLst/>
          </a:prstGeom>
        </p:spPr>
        <p:txBody>
          <a:bodyPr>
            <a:normAutofit/>
          </a:bodyPr>
          <a:lstStyle/>
          <a:p>
            <a:endParaRPr lang="en-US" dirty="0" smtClean="0"/>
          </a:p>
          <a:p>
            <a:endParaRPr lang="en-US" dirty="0"/>
          </a:p>
          <a:p>
            <a:endParaRPr lang="en-US" dirty="0" smtClean="0"/>
          </a:p>
          <a:p>
            <a:endParaRPr lang="en-US" dirty="0"/>
          </a:p>
          <a:p>
            <a:endParaRPr lang="en-US" dirty="0" smtClean="0"/>
          </a:p>
        </p:txBody>
      </p:sp>
      <p:sp>
        <p:nvSpPr>
          <p:cNvPr id="2" name="Titel 1"/>
          <p:cNvSpPr>
            <a:spLocks noGrp="1"/>
          </p:cNvSpPr>
          <p:nvPr>
            <p:ph type="title"/>
          </p:nvPr>
        </p:nvSpPr>
        <p:spPr>
          <a:xfrm>
            <a:off x="204871" y="228600"/>
            <a:ext cx="8591550" cy="1066801"/>
          </a:xfrm>
        </p:spPr>
        <p:txBody>
          <a:bodyPr>
            <a:normAutofit/>
          </a:bodyPr>
          <a:lstStyle/>
          <a:p>
            <a:r>
              <a:rPr lang="nl-BE" sz="4400" b="1" dirty="0" smtClean="0">
                <a:solidFill>
                  <a:srgbClr val="660066"/>
                </a:solidFill>
              </a:rPr>
              <a:t>Learning </a:t>
            </a:r>
            <a:r>
              <a:rPr lang="nl-BE" sz="4400" b="1" dirty="0" err="1" smtClean="0">
                <a:solidFill>
                  <a:srgbClr val="660066"/>
                </a:solidFill>
              </a:rPr>
              <a:t>disabilities</a:t>
            </a:r>
            <a:r>
              <a:rPr lang="nl-BE" sz="4400" b="1" dirty="0" smtClean="0">
                <a:solidFill>
                  <a:srgbClr val="660066"/>
                </a:solidFill>
              </a:rPr>
              <a:t>: </a:t>
            </a:r>
            <a:r>
              <a:rPr lang="nl-BE" sz="4400" b="1" dirty="0" err="1" smtClean="0">
                <a:solidFill>
                  <a:srgbClr val="660066"/>
                </a:solidFill>
              </a:rPr>
              <a:t>prediction</a:t>
            </a:r>
            <a:endParaRPr lang="en-US" sz="4400" b="1" dirty="0">
              <a:solidFill>
                <a:srgbClr val="660066"/>
              </a:solidFill>
            </a:endParaRPr>
          </a:p>
        </p:txBody>
      </p:sp>
      <p:cxnSp>
        <p:nvCxnSpPr>
          <p:cNvPr id="5" name="Rechte verbindingslijn met pijl 4"/>
          <p:cNvCxnSpPr/>
          <p:nvPr/>
        </p:nvCxnSpPr>
        <p:spPr>
          <a:xfrm>
            <a:off x="1259632" y="2443376"/>
            <a:ext cx="0" cy="2088232"/>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7" name="Rechte verbindingslijn met pijl 6"/>
          <p:cNvCxnSpPr/>
          <p:nvPr/>
        </p:nvCxnSpPr>
        <p:spPr>
          <a:xfrm flipV="1">
            <a:off x="7740352" y="2443376"/>
            <a:ext cx="0" cy="216024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11" name="Rechte verbindingslijn met pijl 10"/>
          <p:cNvCxnSpPr/>
          <p:nvPr/>
        </p:nvCxnSpPr>
        <p:spPr>
          <a:xfrm>
            <a:off x="1259632" y="2515384"/>
            <a:ext cx="0" cy="2088232"/>
          </a:xfrm>
          <a:prstGeom prst="straightConnector1">
            <a:avLst/>
          </a:prstGeom>
          <a:ln w="28575">
            <a:prstDash val="sysDash"/>
            <a:headEnd w="lg" len="lg"/>
            <a:tailEnd type="arrow" w="lg" len="lg"/>
          </a:ln>
        </p:spPr>
        <p:style>
          <a:lnRef idx="1">
            <a:schemeClr val="accent1"/>
          </a:lnRef>
          <a:fillRef idx="0">
            <a:schemeClr val="accent1"/>
          </a:fillRef>
          <a:effectRef idx="0">
            <a:schemeClr val="accent1"/>
          </a:effectRef>
          <a:fontRef idx="minor">
            <a:schemeClr val="tx1"/>
          </a:fontRef>
        </p:style>
      </p:cxnSp>
      <p:cxnSp>
        <p:nvCxnSpPr>
          <p:cNvPr id="12" name="Rechte verbindingslijn met pijl 11"/>
          <p:cNvCxnSpPr/>
          <p:nvPr/>
        </p:nvCxnSpPr>
        <p:spPr>
          <a:xfrm flipV="1">
            <a:off x="7740352" y="2515384"/>
            <a:ext cx="0" cy="2160240"/>
          </a:xfrm>
          <a:prstGeom prst="straightConnector1">
            <a:avLst/>
          </a:prstGeom>
          <a:ln w="28575">
            <a:prstDash val="sysDash"/>
            <a:headEnd w="lg" len="lg"/>
            <a:tailEnd type="arrow" w="lg" len="lg"/>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normAutofit fontScale="92500" lnSpcReduction="20000"/>
          </a:bodyPr>
          <a:lstStyle/>
          <a:p>
            <a:fld id="{5744759D-0EFF-4FB2-9CCE-04E00944F0FE}" type="slidenum">
              <a:rPr lang="en-US" smtClean="0"/>
              <a:pPr/>
              <a:t>49</a:t>
            </a:fld>
            <a:endParaRPr lang="en-US"/>
          </a:p>
        </p:txBody>
      </p:sp>
    </p:spTree>
    <p:extLst>
      <p:ext uri="{BB962C8B-B14F-4D97-AF65-F5344CB8AC3E}">
        <p14:creationId xmlns:p14="http://schemas.microsoft.com/office/powerpoint/2010/main" val="32711435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3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7"/>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a:xfrm>
            <a:off x="400204" y="171525"/>
            <a:ext cx="8467571" cy="1064381"/>
          </a:xfrm>
        </p:spPr>
        <p:txBody>
          <a:bodyPr>
            <a:noAutofit/>
          </a:bodyPr>
          <a:lstStyle/>
          <a:p>
            <a:pPr algn="ctr"/>
            <a:r>
              <a:rPr lang="en-GB" sz="3200" b="1" dirty="0">
                <a:solidFill>
                  <a:srgbClr val="660066"/>
                </a:solidFill>
                <a:ea typeface="ＭＳ Ｐゴシック" charset="0"/>
                <a:cs typeface="ＭＳ Ｐゴシック" charset="0"/>
              </a:rPr>
              <a:t>Repeated measures + random error </a:t>
            </a:r>
            <a:r>
              <a:rPr lang="en-GB" sz="3200" b="1" dirty="0" smtClean="0">
                <a:solidFill>
                  <a:srgbClr val="660066"/>
                </a:solidFill>
                <a:ea typeface="ＭＳ Ｐゴシック" charset="0"/>
                <a:cs typeface="ＭＳ Ｐゴシック" charset="0"/>
              </a:rPr>
              <a:t>= </a:t>
            </a:r>
            <a:br>
              <a:rPr lang="en-GB" sz="3200" b="1" dirty="0" smtClean="0">
                <a:solidFill>
                  <a:srgbClr val="660066"/>
                </a:solidFill>
                <a:ea typeface="ＭＳ Ｐゴシック" charset="0"/>
                <a:cs typeface="ＭＳ Ｐゴシック" charset="0"/>
              </a:rPr>
            </a:br>
            <a:r>
              <a:rPr lang="en-GB" sz="3200" b="1" dirty="0" smtClean="0">
                <a:solidFill>
                  <a:srgbClr val="660066"/>
                </a:solidFill>
                <a:ea typeface="ＭＳ Ｐゴシック" charset="0"/>
                <a:cs typeface="ＭＳ Ｐゴシック" charset="0"/>
              </a:rPr>
              <a:t>a </a:t>
            </a:r>
            <a:r>
              <a:rPr lang="en-GB" sz="3200" b="1" dirty="0">
                <a:solidFill>
                  <a:srgbClr val="660066"/>
                </a:solidFill>
                <a:ea typeface="ＭＳ Ｐゴシック" charset="0"/>
                <a:cs typeface="ＭＳ Ｐゴシック" charset="0"/>
              </a:rPr>
              <a:t>reliable estimate of some value</a:t>
            </a:r>
          </a:p>
        </p:txBody>
      </p:sp>
      <p:pic>
        <p:nvPicPr>
          <p:cNvPr id="27651" name="Tijdelijke aanduiding voor inhoud 4" descr="Error.tiff"/>
          <p:cNvPicPr>
            <a:picLocks noGrp="1" noChangeAspect="1"/>
          </p:cNvPicPr>
          <p:nvPr>
            <p:ph idx="4294967295"/>
          </p:nvPr>
        </p:nvPicPr>
        <p:blipFill>
          <a:blip r:embed="rId2">
            <a:extLst>
              <a:ext uri="{28A0092B-C50C-407E-A947-70E740481C1C}">
                <a14:useLocalDpi xmlns:a14="http://schemas.microsoft.com/office/drawing/2010/main" val="0"/>
              </a:ext>
            </a:extLst>
          </a:blip>
          <a:srcRect l="-8266" r="-8266"/>
          <a:stretch>
            <a:fillRect/>
          </a:stretch>
        </p:blipFill>
        <p:spPr>
          <a:xfrm>
            <a:off x="457200" y="1752600"/>
            <a:ext cx="8348663" cy="4419600"/>
          </a:xfrm>
          <a:prstGeom prst="rect">
            <a:avLst/>
          </a:prstGeom>
        </p:spPr>
      </p:pic>
      <p:sp>
        <p:nvSpPr>
          <p:cNvPr id="27652" name="Tijdelijke aanduiding voor dianumm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51036C88-05A1-CD49-A045-1BA5EEE8D216}" type="slidenum">
              <a:rPr lang="en-US" sz="1400"/>
              <a:pPr/>
              <a:t>5</a:t>
            </a:fld>
            <a:endParaRPr lang="en-US" sz="1400"/>
          </a:p>
        </p:txBody>
      </p:sp>
    </p:spTree>
    <p:extLst>
      <p:ext uri="{BB962C8B-B14F-4D97-AF65-F5344CB8AC3E}">
        <p14:creationId xmlns:p14="http://schemas.microsoft.com/office/powerpoint/2010/main" val="3694891745"/>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26828" y="1026368"/>
            <a:ext cx="5715000" cy="5715000"/>
          </a:xfrm>
          <a:prstGeom prst="rect">
            <a:avLst/>
          </a:prstGeom>
        </p:spPr>
      </p:pic>
      <p:sp>
        <p:nvSpPr>
          <p:cNvPr id="2" name="Titel 1"/>
          <p:cNvSpPr>
            <a:spLocks noGrp="1"/>
          </p:cNvSpPr>
          <p:nvPr>
            <p:ph type="title"/>
          </p:nvPr>
        </p:nvSpPr>
        <p:spPr>
          <a:xfrm>
            <a:off x="457200" y="-99392"/>
            <a:ext cx="8229600" cy="1143000"/>
          </a:xfrm>
        </p:spPr>
        <p:txBody>
          <a:bodyPr/>
          <a:lstStyle/>
          <a:p>
            <a:r>
              <a:rPr lang="nl-BE" b="1" dirty="0">
                <a:solidFill>
                  <a:srgbClr val="660066"/>
                </a:solidFill>
              </a:rPr>
              <a:t>Learning disabilities: prediction</a:t>
            </a:r>
            <a:endParaRPr lang="en-US" dirty="0"/>
          </a:p>
        </p:txBody>
      </p:sp>
      <p:cxnSp>
        <p:nvCxnSpPr>
          <p:cNvPr id="5" name="Rechte verbindingslijn met pijl 4"/>
          <p:cNvCxnSpPr/>
          <p:nvPr/>
        </p:nvCxnSpPr>
        <p:spPr>
          <a:xfrm flipV="1">
            <a:off x="6921512" y="1433010"/>
            <a:ext cx="0" cy="4796674"/>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Tekstvak 5"/>
          <p:cNvSpPr txBox="1"/>
          <p:nvPr/>
        </p:nvSpPr>
        <p:spPr>
          <a:xfrm>
            <a:off x="7208664" y="3379812"/>
            <a:ext cx="1935336" cy="830997"/>
          </a:xfrm>
          <a:prstGeom prst="rect">
            <a:avLst/>
          </a:prstGeom>
          <a:noFill/>
        </p:spPr>
        <p:txBody>
          <a:bodyPr wrap="square" rtlCol="0">
            <a:spAutoFit/>
          </a:bodyPr>
          <a:lstStyle/>
          <a:p>
            <a:pPr algn="ctr"/>
            <a:r>
              <a:rPr lang="nl-BE" sz="2400" b="1" dirty="0" smtClean="0">
                <a:solidFill>
                  <a:srgbClr val="48231E"/>
                </a:solidFill>
              </a:rPr>
              <a:t>READING</a:t>
            </a:r>
          </a:p>
          <a:p>
            <a:pPr algn="ctr"/>
            <a:r>
              <a:rPr lang="nl-BE" sz="2400" b="1" dirty="0" smtClean="0">
                <a:solidFill>
                  <a:srgbClr val="48231E"/>
                </a:solidFill>
              </a:rPr>
              <a:t>DIFFICULTIES</a:t>
            </a:r>
            <a:endParaRPr lang="en-US" sz="2400" b="1" dirty="0">
              <a:solidFill>
                <a:srgbClr val="48231E"/>
              </a:solidFill>
            </a:endParaRPr>
          </a:p>
        </p:txBody>
      </p:sp>
      <p:sp>
        <p:nvSpPr>
          <p:cNvPr id="7" name="Tekstvak 6"/>
          <p:cNvSpPr txBox="1"/>
          <p:nvPr/>
        </p:nvSpPr>
        <p:spPr>
          <a:xfrm>
            <a:off x="-86964" y="1795636"/>
            <a:ext cx="1823020" cy="461665"/>
          </a:xfrm>
          <a:prstGeom prst="rect">
            <a:avLst/>
          </a:prstGeom>
          <a:noFill/>
        </p:spPr>
        <p:txBody>
          <a:bodyPr wrap="square" rtlCol="0">
            <a:spAutoFit/>
          </a:bodyPr>
          <a:lstStyle/>
          <a:p>
            <a:pPr algn="ctr"/>
            <a:r>
              <a:rPr lang="nl-BE" sz="2400" b="1" dirty="0" smtClean="0">
                <a:solidFill>
                  <a:schemeClr val="tx2"/>
                </a:solidFill>
              </a:rPr>
              <a:t>DYSLEXIA</a:t>
            </a:r>
            <a:endParaRPr lang="en-US" sz="2400" b="1" dirty="0">
              <a:solidFill>
                <a:schemeClr val="tx2"/>
              </a:solidFill>
            </a:endParaRPr>
          </a:p>
        </p:txBody>
      </p:sp>
      <p:sp>
        <p:nvSpPr>
          <p:cNvPr id="8" name="Tekstvak 7"/>
          <p:cNvSpPr txBox="1"/>
          <p:nvPr/>
        </p:nvSpPr>
        <p:spPr>
          <a:xfrm>
            <a:off x="-136152" y="5035996"/>
            <a:ext cx="1823020" cy="830997"/>
          </a:xfrm>
          <a:prstGeom prst="rect">
            <a:avLst/>
          </a:prstGeom>
          <a:noFill/>
        </p:spPr>
        <p:txBody>
          <a:bodyPr wrap="square" rtlCol="0">
            <a:spAutoFit/>
          </a:bodyPr>
          <a:lstStyle/>
          <a:p>
            <a:pPr algn="ctr"/>
            <a:r>
              <a:rPr lang="nl-BE" sz="2400" b="1" dirty="0" smtClean="0">
                <a:solidFill>
                  <a:srgbClr val="48231E"/>
                </a:solidFill>
              </a:rPr>
              <a:t>AVERAGE READING</a:t>
            </a:r>
            <a:endParaRPr lang="en-US" sz="2400" b="1" dirty="0">
              <a:solidFill>
                <a:srgbClr val="48231E"/>
              </a:solidFill>
            </a:endParaRPr>
          </a:p>
        </p:txBody>
      </p:sp>
      <p:sp>
        <p:nvSpPr>
          <p:cNvPr id="3" name="Slide Number Placeholder 2"/>
          <p:cNvSpPr>
            <a:spLocks noGrp="1"/>
          </p:cNvSpPr>
          <p:nvPr>
            <p:ph type="sldNum" sz="quarter" idx="12"/>
          </p:nvPr>
        </p:nvSpPr>
        <p:spPr/>
        <p:txBody>
          <a:bodyPr>
            <a:normAutofit fontScale="92500" lnSpcReduction="20000"/>
          </a:bodyPr>
          <a:lstStyle/>
          <a:p>
            <a:fld id="{5744759D-0EFF-4FB2-9CCE-04E00944F0FE}" type="slidenum">
              <a:rPr lang="en-US" smtClean="0"/>
              <a:pPr/>
              <a:t>50</a:t>
            </a:fld>
            <a:endParaRPr lang="en-US"/>
          </a:p>
        </p:txBody>
      </p:sp>
    </p:spTree>
    <p:extLst>
      <p:ext uri="{BB962C8B-B14F-4D97-AF65-F5344CB8AC3E}">
        <p14:creationId xmlns:p14="http://schemas.microsoft.com/office/powerpoint/2010/main" val="13287854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ChangeArrowheads="1"/>
          </p:cNvSpPr>
          <p:nvPr/>
        </p:nvSpPr>
        <p:spPr bwMode="auto">
          <a:xfrm>
            <a:off x="533400" y="3810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nl-BE" sz="4400" dirty="0" smtClean="0">
                <a:solidFill>
                  <a:schemeClr val="tx2"/>
                </a:solidFill>
              </a:rPr>
              <a:t>Word-</a:t>
            </a:r>
            <a:r>
              <a:rPr lang="nl-BE" sz="4400" dirty="0" err="1" smtClean="0">
                <a:solidFill>
                  <a:schemeClr val="tx2"/>
                </a:solidFill>
              </a:rPr>
              <a:t>Naming</a:t>
            </a:r>
            <a:r>
              <a:rPr lang="nl-BE" sz="4400" dirty="0" smtClean="0">
                <a:solidFill>
                  <a:schemeClr val="tx2"/>
                </a:solidFill>
              </a:rPr>
              <a:t> </a:t>
            </a:r>
            <a:r>
              <a:rPr lang="nl-BE" sz="4400" dirty="0" err="1" smtClean="0">
                <a:solidFill>
                  <a:schemeClr val="tx2"/>
                </a:solidFill>
              </a:rPr>
              <a:t>task</a:t>
            </a:r>
            <a:endParaRPr lang="nl-BE" sz="4400" dirty="0">
              <a:solidFill>
                <a:schemeClr val="tx2"/>
              </a:solidFill>
            </a:endParaRPr>
          </a:p>
        </p:txBody>
      </p:sp>
      <p:sp>
        <p:nvSpPr>
          <p:cNvPr id="61444" name="Text Box 4"/>
          <p:cNvSpPr txBox="1">
            <a:spLocks noChangeArrowheads="1"/>
          </p:cNvSpPr>
          <p:nvPr/>
        </p:nvSpPr>
        <p:spPr bwMode="auto">
          <a:xfrm>
            <a:off x="3695055" y="2002795"/>
            <a:ext cx="15398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nl-BE" sz="4000"/>
              <a:t>sword</a:t>
            </a:r>
          </a:p>
        </p:txBody>
      </p:sp>
      <p:sp>
        <p:nvSpPr>
          <p:cNvPr id="61445" name="Text Box 5"/>
          <p:cNvSpPr txBox="1">
            <a:spLocks noChangeArrowheads="1"/>
          </p:cNvSpPr>
          <p:nvPr/>
        </p:nvSpPr>
        <p:spPr bwMode="auto">
          <a:xfrm>
            <a:off x="3695055" y="1986920"/>
            <a:ext cx="15970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nl-BE" sz="4000"/>
              <a:t>strong</a:t>
            </a:r>
          </a:p>
        </p:txBody>
      </p:sp>
      <p:sp>
        <p:nvSpPr>
          <p:cNvPr id="61446" name="Text Box 6"/>
          <p:cNvSpPr txBox="1">
            <a:spLocks noChangeArrowheads="1"/>
          </p:cNvSpPr>
          <p:nvPr/>
        </p:nvSpPr>
        <p:spPr bwMode="auto">
          <a:xfrm>
            <a:off x="3847455" y="2063120"/>
            <a:ext cx="107473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nl-BE" sz="4000"/>
              <a:t>+++</a:t>
            </a:r>
          </a:p>
        </p:txBody>
      </p:sp>
      <p:sp>
        <p:nvSpPr>
          <p:cNvPr id="61447" name="Text Box 7"/>
          <p:cNvSpPr txBox="1">
            <a:spLocks noChangeArrowheads="1"/>
          </p:cNvSpPr>
          <p:nvPr/>
        </p:nvSpPr>
        <p:spPr bwMode="auto">
          <a:xfrm>
            <a:off x="3763318" y="2002795"/>
            <a:ext cx="14557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nl-BE" sz="4000"/>
              <a:t>friend</a:t>
            </a:r>
          </a:p>
        </p:txBody>
      </p:sp>
      <p:sp>
        <p:nvSpPr>
          <p:cNvPr id="8" name="Text Box 11"/>
          <p:cNvSpPr txBox="1">
            <a:spLocks noChangeArrowheads="1"/>
          </p:cNvSpPr>
          <p:nvPr/>
        </p:nvSpPr>
        <p:spPr bwMode="auto">
          <a:xfrm>
            <a:off x="3027784" y="3086437"/>
            <a:ext cx="320040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BE" dirty="0" smtClean="0"/>
              <a:t> </a:t>
            </a:r>
            <a:r>
              <a:rPr lang="nl-BE" sz="2000" dirty="0" smtClean="0">
                <a:solidFill>
                  <a:schemeClr val="tx2"/>
                </a:solidFill>
              </a:rPr>
              <a:t>560 single-</a:t>
            </a:r>
            <a:r>
              <a:rPr lang="nl-BE" sz="2000" dirty="0" err="1" smtClean="0">
                <a:solidFill>
                  <a:schemeClr val="tx2"/>
                </a:solidFill>
              </a:rPr>
              <a:t>syllable</a:t>
            </a:r>
            <a:r>
              <a:rPr lang="nl-BE" sz="2000" dirty="0" smtClean="0">
                <a:solidFill>
                  <a:schemeClr val="tx2"/>
                </a:solidFill>
              </a:rPr>
              <a:t> </a:t>
            </a:r>
            <a:r>
              <a:rPr lang="nl-BE" sz="2000" dirty="0" err="1" smtClean="0">
                <a:solidFill>
                  <a:schemeClr val="tx2"/>
                </a:solidFill>
              </a:rPr>
              <a:t>words</a:t>
            </a:r>
            <a:endParaRPr lang="nl-BE" sz="2000" dirty="0" smtClean="0">
              <a:solidFill>
                <a:schemeClr val="tx2"/>
              </a:solidFill>
            </a:endParaRPr>
          </a:p>
          <a:p>
            <a:pPr>
              <a:spcBef>
                <a:spcPct val="50000"/>
              </a:spcBef>
            </a:pPr>
            <a:r>
              <a:rPr lang="nl-BE" sz="2000" dirty="0" smtClean="0">
                <a:solidFill>
                  <a:schemeClr val="tx2"/>
                </a:solidFill>
              </a:rPr>
              <a:t> </a:t>
            </a:r>
            <a:r>
              <a:rPr lang="nl-BE" sz="2000" dirty="0" err="1" smtClean="0">
                <a:solidFill>
                  <a:schemeClr val="tx2"/>
                </a:solidFill>
              </a:rPr>
              <a:t>Fast</a:t>
            </a:r>
            <a:r>
              <a:rPr lang="nl-BE" sz="2000" dirty="0" smtClean="0">
                <a:solidFill>
                  <a:schemeClr val="tx2"/>
                </a:solidFill>
              </a:rPr>
              <a:t> + accurate</a:t>
            </a:r>
          </a:p>
          <a:p>
            <a:pPr>
              <a:spcBef>
                <a:spcPct val="50000"/>
              </a:spcBef>
            </a:pPr>
            <a:r>
              <a:rPr lang="nl-BE" sz="2000" dirty="0" smtClean="0">
                <a:solidFill>
                  <a:schemeClr val="tx2"/>
                </a:solidFill>
              </a:rPr>
              <a:t> </a:t>
            </a:r>
            <a:r>
              <a:rPr lang="nl-BE" sz="2000" i="1" dirty="0">
                <a:solidFill>
                  <a:schemeClr val="tx2"/>
                </a:solidFill>
              </a:rPr>
              <a:t>n</a:t>
            </a:r>
            <a:r>
              <a:rPr lang="nl-BE" sz="2000" dirty="0" smtClean="0">
                <a:solidFill>
                  <a:schemeClr val="tx2"/>
                </a:solidFill>
              </a:rPr>
              <a:t> = 15  (dyslexic children)</a:t>
            </a:r>
          </a:p>
          <a:p>
            <a:pPr>
              <a:spcBef>
                <a:spcPct val="50000"/>
              </a:spcBef>
            </a:pPr>
            <a:r>
              <a:rPr lang="nl-BE" sz="2000" dirty="0" smtClean="0">
                <a:solidFill>
                  <a:schemeClr val="tx2"/>
                </a:solidFill>
              </a:rPr>
              <a:t> </a:t>
            </a:r>
            <a:r>
              <a:rPr lang="nl-BE" sz="2000" i="1" dirty="0" smtClean="0">
                <a:solidFill>
                  <a:schemeClr val="tx2"/>
                </a:solidFill>
              </a:rPr>
              <a:t>n</a:t>
            </a:r>
            <a:r>
              <a:rPr lang="nl-BE" sz="2000" dirty="0" smtClean="0">
                <a:solidFill>
                  <a:schemeClr val="tx2"/>
                </a:solidFill>
              </a:rPr>
              <a:t> = 15  (controls)</a:t>
            </a:r>
          </a:p>
          <a:p>
            <a:pPr>
              <a:spcBef>
                <a:spcPct val="50000"/>
              </a:spcBef>
            </a:pPr>
            <a:r>
              <a:rPr lang="nl-BE" sz="2000" dirty="0" smtClean="0">
                <a:solidFill>
                  <a:schemeClr val="tx2"/>
                </a:solidFill>
              </a:rPr>
              <a:t> 6 </a:t>
            </a:r>
            <a:r>
              <a:rPr lang="nl-BE" sz="2000" dirty="0" err="1" smtClean="0">
                <a:solidFill>
                  <a:schemeClr val="tx2"/>
                </a:solidFill>
              </a:rPr>
              <a:t>to</a:t>
            </a:r>
            <a:r>
              <a:rPr lang="nl-BE" sz="2000" dirty="0" smtClean="0">
                <a:solidFill>
                  <a:schemeClr val="tx2"/>
                </a:solidFill>
              </a:rPr>
              <a:t> 8 </a:t>
            </a:r>
            <a:r>
              <a:rPr lang="nl-BE" sz="2000" dirty="0" err="1" smtClean="0">
                <a:solidFill>
                  <a:schemeClr val="tx2"/>
                </a:solidFill>
              </a:rPr>
              <a:t>years</a:t>
            </a:r>
            <a:r>
              <a:rPr lang="nl-BE" sz="2000" dirty="0" smtClean="0">
                <a:solidFill>
                  <a:schemeClr val="tx2"/>
                </a:solidFill>
              </a:rPr>
              <a:t> </a:t>
            </a:r>
            <a:r>
              <a:rPr lang="nl-BE" sz="2000" dirty="0" err="1" smtClean="0">
                <a:solidFill>
                  <a:schemeClr val="tx2"/>
                </a:solidFill>
              </a:rPr>
              <a:t>old</a:t>
            </a:r>
            <a:endParaRPr lang="nl-BE" sz="2000" dirty="0" smtClean="0">
              <a:solidFill>
                <a:schemeClr val="tx2"/>
              </a:solidFill>
            </a:endParaRPr>
          </a:p>
        </p:txBody>
      </p:sp>
      <p:sp>
        <p:nvSpPr>
          <p:cNvPr id="2" name="Rechthoek 1"/>
          <p:cNvSpPr/>
          <p:nvPr/>
        </p:nvSpPr>
        <p:spPr>
          <a:xfrm>
            <a:off x="426720" y="5768816"/>
            <a:ext cx="8503920" cy="923330"/>
          </a:xfrm>
          <a:prstGeom prst="rect">
            <a:avLst/>
          </a:prstGeom>
        </p:spPr>
        <p:txBody>
          <a:bodyPr wrap="square">
            <a:spAutoFit/>
          </a:bodyPr>
          <a:lstStyle/>
          <a:p>
            <a:r>
              <a:rPr lang="en-US" dirty="0" err="1">
                <a:solidFill>
                  <a:srgbClr val="48231E"/>
                </a:solidFill>
              </a:rPr>
              <a:t>Wijnants</a:t>
            </a:r>
            <a:r>
              <a:rPr lang="en-US" dirty="0">
                <a:solidFill>
                  <a:srgbClr val="48231E"/>
                </a:solidFill>
              </a:rPr>
              <a:t>, M. L., </a:t>
            </a:r>
            <a:r>
              <a:rPr lang="en-US" dirty="0" err="1">
                <a:solidFill>
                  <a:srgbClr val="48231E"/>
                </a:solidFill>
              </a:rPr>
              <a:t>Hasselman</a:t>
            </a:r>
            <a:r>
              <a:rPr lang="en-US" dirty="0">
                <a:solidFill>
                  <a:srgbClr val="48231E"/>
                </a:solidFill>
              </a:rPr>
              <a:t>, F., Cox, R. F. A., Bosman, A. M. T., &amp; Van </a:t>
            </a:r>
            <a:r>
              <a:rPr lang="en-US" dirty="0" err="1">
                <a:solidFill>
                  <a:srgbClr val="48231E"/>
                </a:solidFill>
              </a:rPr>
              <a:t>Orden</a:t>
            </a:r>
            <a:r>
              <a:rPr lang="en-US" dirty="0">
                <a:solidFill>
                  <a:srgbClr val="48231E"/>
                </a:solidFill>
              </a:rPr>
              <a:t>, G. (2012). An </a:t>
            </a:r>
            <a:r>
              <a:rPr lang="en-US" dirty="0" smtClean="0">
                <a:solidFill>
                  <a:srgbClr val="48231E"/>
                </a:solidFill>
              </a:rPr>
              <a:t>   </a:t>
            </a:r>
          </a:p>
          <a:p>
            <a:r>
              <a:rPr lang="en-US" dirty="0">
                <a:solidFill>
                  <a:srgbClr val="48231E"/>
                </a:solidFill>
              </a:rPr>
              <a:t> </a:t>
            </a:r>
            <a:r>
              <a:rPr lang="en-US" dirty="0" smtClean="0">
                <a:solidFill>
                  <a:srgbClr val="48231E"/>
                </a:solidFill>
              </a:rPr>
              <a:t>      </a:t>
            </a:r>
            <a:r>
              <a:rPr lang="en-US" dirty="0" smtClean="0">
                <a:solidFill>
                  <a:srgbClr val="48231E"/>
                </a:solidFill>
              </a:rPr>
              <a:t>interaction</a:t>
            </a:r>
            <a:r>
              <a:rPr lang="en-US" dirty="0">
                <a:solidFill>
                  <a:srgbClr val="48231E"/>
                </a:solidFill>
              </a:rPr>
              <a:t>-dominant perspective on reading fluency and dyslexia. </a:t>
            </a:r>
            <a:r>
              <a:rPr lang="en-US" i="1" dirty="0">
                <a:solidFill>
                  <a:srgbClr val="48231E"/>
                </a:solidFill>
              </a:rPr>
              <a:t>Annals of Dyslexia, </a:t>
            </a:r>
            <a:endParaRPr lang="en-US" i="1" dirty="0" smtClean="0">
              <a:solidFill>
                <a:srgbClr val="48231E"/>
              </a:solidFill>
            </a:endParaRPr>
          </a:p>
          <a:p>
            <a:r>
              <a:rPr lang="en-US" i="1" dirty="0">
                <a:solidFill>
                  <a:srgbClr val="48231E"/>
                </a:solidFill>
              </a:rPr>
              <a:t> </a:t>
            </a:r>
            <a:r>
              <a:rPr lang="en-US" i="1" dirty="0" smtClean="0">
                <a:solidFill>
                  <a:srgbClr val="48231E"/>
                </a:solidFill>
              </a:rPr>
              <a:t>      </a:t>
            </a:r>
            <a:r>
              <a:rPr lang="en-US" i="1" dirty="0" smtClean="0">
                <a:solidFill>
                  <a:srgbClr val="48231E"/>
                </a:solidFill>
              </a:rPr>
              <a:t>62</a:t>
            </a:r>
            <a:r>
              <a:rPr lang="en-US" dirty="0">
                <a:solidFill>
                  <a:srgbClr val="48231E"/>
                </a:solidFill>
              </a:rPr>
              <a:t>, 100-119. </a:t>
            </a:r>
          </a:p>
        </p:txBody>
      </p:sp>
      <p:sp>
        <p:nvSpPr>
          <p:cNvPr id="3" name="Slide Number Placeholder 2"/>
          <p:cNvSpPr>
            <a:spLocks noGrp="1"/>
          </p:cNvSpPr>
          <p:nvPr>
            <p:ph type="sldNum" sz="quarter" idx="12"/>
          </p:nvPr>
        </p:nvSpPr>
        <p:spPr/>
        <p:txBody>
          <a:bodyPr>
            <a:normAutofit fontScale="92500" lnSpcReduction="20000"/>
          </a:bodyPr>
          <a:lstStyle/>
          <a:p>
            <a:fld id="{5744759D-0EFF-4FB2-9CCE-04E00944F0FE}" type="slidenum">
              <a:rPr lang="en-US" smtClean="0"/>
              <a:pPr/>
              <a:t>51</a:t>
            </a:fld>
            <a:endParaRPr lang="en-US"/>
          </a:p>
        </p:txBody>
      </p:sp>
    </p:spTree>
    <p:extLst>
      <p:ext uri="{BB962C8B-B14F-4D97-AF65-F5344CB8AC3E}">
        <p14:creationId xmlns:p14="http://schemas.microsoft.com/office/powerpoint/2010/main" val="14452262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4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44"/>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61446"/>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61444"/>
                                        </p:tgtEl>
                                        <p:attrNameLst>
                                          <p:attrName>style.visibility</p:attrName>
                                        </p:attrNameLst>
                                      </p:cBhvr>
                                      <p:to>
                                        <p:strVal val="hidden"/>
                                      </p:to>
                                    </p:set>
                                  </p:childTnLst>
                                </p:cTn>
                              </p:par>
                              <p:par>
                                <p:cTn id="17" presetID="1" presetClass="entr" presetSubtype="0" fill="hold" grpId="2" nodeType="withEffect">
                                  <p:stCondLst>
                                    <p:cond delay="0"/>
                                  </p:stCondLst>
                                  <p:childTnLst>
                                    <p:set>
                                      <p:cBhvr>
                                        <p:cTn id="18" dur="1" fill="hold">
                                          <p:stCondLst>
                                            <p:cond delay="0"/>
                                          </p:stCondLst>
                                        </p:cTn>
                                        <p:tgtEl>
                                          <p:spTgt spid="6144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1447"/>
                                        </p:tgtEl>
                                        <p:attrNameLst>
                                          <p:attrName>style.visibility</p:attrName>
                                        </p:attrNameLst>
                                      </p:cBhvr>
                                      <p:to>
                                        <p:strVal val="visible"/>
                                      </p:to>
                                    </p:set>
                                  </p:childTnLst>
                                </p:cTn>
                              </p:par>
                              <p:par>
                                <p:cTn id="23" presetID="1" presetClass="exit" presetSubtype="0" fill="hold" grpId="3" nodeType="withEffect">
                                  <p:stCondLst>
                                    <p:cond delay="0"/>
                                  </p:stCondLst>
                                  <p:childTnLst>
                                    <p:set>
                                      <p:cBhvr>
                                        <p:cTn id="24" dur="1" fill="hold">
                                          <p:stCondLst>
                                            <p:cond delay="0"/>
                                          </p:stCondLst>
                                        </p:cTn>
                                        <p:tgtEl>
                                          <p:spTgt spid="61446"/>
                                        </p:tgtEl>
                                        <p:attrNameLst>
                                          <p:attrName>style.visibility</p:attrName>
                                        </p:attrNameLst>
                                      </p:cBhvr>
                                      <p:to>
                                        <p:strVal val="hidden"/>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4" nodeType="clickEffect">
                                  <p:stCondLst>
                                    <p:cond delay="0"/>
                                  </p:stCondLst>
                                  <p:childTnLst>
                                    <p:set>
                                      <p:cBhvr>
                                        <p:cTn id="28" dur="1" fill="hold">
                                          <p:stCondLst>
                                            <p:cond delay="0"/>
                                          </p:stCondLst>
                                        </p:cTn>
                                        <p:tgtEl>
                                          <p:spTgt spid="61446"/>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61447"/>
                                        </p:tgtEl>
                                        <p:attrNameLst>
                                          <p:attrName>style.visibility</p:attrName>
                                        </p:attrNameLst>
                                      </p:cBhvr>
                                      <p:to>
                                        <p:strVal val="hidden"/>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1445"/>
                                        </p:tgtEl>
                                        <p:attrNameLst>
                                          <p:attrName>style.visibility</p:attrName>
                                        </p:attrNameLst>
                                      </p:cBhvr>
                                      <p:to>
                                        <p:strVal val="visible"/>
                                      </p:to>
                                    </p:set>
                                  </p:childTnLst>
                                </p:cTn>
                              </p:par>
                              <p:par>
                                <p:cTn id="35" presetID="1" presetClass="exit" presetSubtype="0" fill="hold" grpId="5" nodeType="withEffect">
                                  <p:stCondLst>
                                    <p:cond delay="0"/>
                                  </p:stCondLst>
                                  <p:childTnLst>
                                    <p:set>
                                      <p:cBhvr>
                                        <p:cTn id="36" dur="1" fill="hold">
                                          <p:stCondLst>
                                            <p:cond delay="0"/>
                                          </p:stCondLst>
                                        </p:cTn>
                                        <p:tgtEl>
                                          <p:spTgt spid="61446"/>
                                        </p:tgtEl>
                                        <p:attrNameLst>
                                          <p:attrName>style.visibility</p:attrName>
                                        </p:attrNameLst>
                                      </p:cBhvr>
                                      <p:to>
                                        <p:strVal val="hidden"/>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61445"/>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4" grpId="0"/>
      <p:bldP spid="61444" grpId="1"/>
      <p:bldP spid="61445" grpId="0"/>
      <p:bldP spid="61445" grpId="1"/>
      <p:bldP spid="61446" grpId="0"/>
      <p:bldP spid="61446" grpId="1"/>
      <p:bldP spid="61446" grpId="2"/>
      <p:bldP spid="61446" grpId="3"/>
      <p:bldP spid="61446" grpId="4"/>
      <p:bldP spid="61446" grpId="5"/>
      <p:bldP spid="61447" grpId="0"/>
      <p:bldP spid="61447" grpId="1"/>
      <p:bldP spid="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2"/>
          </p:nvPr>
        </p:nvSpPr>
        <p:spPr/>
        <p:txBody>
          <a:bodyPr>
            <a:normAutofit fontScale="92500" lnSpcReduction="20000"/>
          </a:bodyPr>
          <a:lstStyle/>
          <a:p>
            <a:fld id="{5744759D-0EFF-4FB2-9CCE-04E00944F0FE}" type="slidenum">
              <a:rPr lang="en-US" smtClean="0"/>
              <a:pPr/>
              <a:t>52</a:t>
            </a:fld>
            <a:endParaRPr lang="en-US"/>
          </a:p>
        </p:txBody>
      </p:sp>
      <p:sp>
        <p:nvSpPr>
          <p:cNvPr id="3" name="Titel 2"/>
          <p:cNvSpPr>
            <a:spLocks noGrp="1"/>
          </p:cNvSpPr>
          <p:nvPr>
            <p:ph type="title"/>
          </p:nvPr>
        </p:nvSpPr>
        <p:spPr>
          <a:xfrm>
            <a:off x="274320" y="228601"/>
            <a:ext cx="8591550" cy="800768"/>
          </a:xfrm>
        </p:spPr>
        <p:txBody>
          <a:bodyPr>
            <a:normAutofit/>
          </a:bodyPr>
          <a:lstStyle/>
          <a:p>
            <a:r>
              <a:rPr lang="en-US" sz="4400" b="1" dirty="0" smtClean="0">
                <a:solidFill>
                  <a:srgbClr val="660066"/>
                </a:solidFill>
              </a:rPr>
              <a:t>Does Dyslexia exist?</a:t>
            </a:r>
            <a:endParaRPr lang="en-US" sz="4400" b="1" dirty="0">
              <a:solidFill>
                <a:srgbClr val="660066"/>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2188" y="1375075"/>
            <a:ext cx="5991225"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2188" y="1409700"/>
            <a:ext cx="5991225"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kstvak 6"/>
          <p:cNvSpPr txBox="1"/>
          <p:nvPr/>
        </p:nvSpPr>
        <p:spPr>
          <a:xfrm>
            <a:off x="245964" y="4993569"/>
            <a:ext cx="2016224" cy="830997"/>
          </a:xfrm>
          <a:prstGeom prst="rect">
            <a:avLst/>
          </a:prstGeom>
          <a:noFill/>
        </p:spPr>
        <p:txBody>
          <a:bodyPr wrap="square" rtlCol="0">
            <a:spAutoFit/>
          </a:bodyPr>
          <a:lstStyle/>
          <a:p>
            <a:pPr algn="ctr"/>
            <a:r>
              <a:rPr lang="nl-BE" sz="2400" b="1" dirty="0" smtClean="0">
                <a:solidFill>
                  <a:schemeClr val="tx2"/>
                </a:solidFill>
              </a:rPr>
              <a:t>FRACTAL PERFORMACE</a:t>
            </a:r>
            <a:endParaRPr lang="en-US" sz="2400" b="1" dirty="0">
              <a:solidFill>
                <a:schemeClr val="tx2"/>
              </a:solidFill>
            </a:endParaRPr>
          </a:p>
        </p:txBody>
      </p:sp>
      <p:sp>
        <p:nvSpPr>
          <p:cNvPr id="8" name="Tekstvak 7"/>
          <p:cNvSpPr txBox="1"/>
          <p:nvPr/>
        </p:nvSpPr>
        <p:spPr>
          <a:xfrm>
            <a:off x="101948" y="2409363"/>
            <a:ext cx="2160240" cy="830997"/>
          </a:xfrm>
          <a:prstGeom prst="rect">
            <a:avLst/>
          </a:prstGeom>
          <a:noFill/>
        </p:spPr>
        <p:txBody>
          <a:bodyPr wrap="square" rtlCol="0">
            <a:spAutoFit/>
          </a:bodyPr>
          <a:lstStyle/>
          <a:p>
            <a:pPr algn="ctr"/>
            <a:r>
              <a:rPr lang="nl-BE" sz="2400" b="1" dirty="0" smtClean="0">
                <a:solidFill>
                  <a:schemeClr val="tx2"/>
                </a:solidFill>
              </a:rPr>
              <a:t>RANDOM</a:t>
            </a:r>
          </a:p>
          <a:p>
            <a:pPr algn="ctr"/>
            <a:r>
              <a:rPr lang="nl-BE" sz="2400" b="1" dirty="0" smtClean="0">
                <a:solidFill>
                  <a:schemeClr val="tx2"/>
                </a:solidFill>
              </a:rPr>
              <a:t>PERFORMANCE</a:t>
            </a:r>
            <a:endParaRPr lang="en-US" sz="2400" b="1" dirty="0">
              <a:solidFill>
                <a:schemeClr val="tx2"/>
              </a:solidFill>
            </a:endParaRPr>
          </a:p>
        </p:txBody>
      </p:sp>
      <p:sp>
        <p:nvSpPr>
          <p:cNvPr id="9" name="Tekstvak 8"/>
          <p:cNvSpPr txBox="1"/>
          <p:nvPr/>
        </p:nvSpPr>
        <p:spPr>
          <a:xfrm>
            <a:off x="5698461" y="6284366"/>
            <a:ext cx="2554952" cy="461665"/>
          </a:xfrm>
          <a:prstGeom prst="rect">
            <a:avLst/>
          </a:prstGeom>
          <a:noFill/>
        </p:spPr>
        <p:txBody>
          <a:bodyPr wrap="square" rtlCol="0">
            <a:spAutoFit/>
          </a:bodyPr>
          <a:lstStyle/>
          <a:p>
            <a:pPr algn="ctr"/>
            <a:r>
              <a:rPr lang="nl-BE" sz="2400" b="1" dirty="0" smtClean="0">
                <a:solidFill>
                  <a:srgbClr val="48231E"/>
                </a:solidFill>
              </a:rPr>
              <a:t>GOOD READERS</a:t>
            </a:r>
            <a:endParaRPr lang="en-US" sz="2400" b="1" dirty="0">
              <a:solidFill>
                <a:srgbClr val="48231E"/>
              </a:solidFill>
            </a:endParaRPr>
          </a:p>
        </p:txBody>
      </p:sp>
      <p:sp>
        <p:nvSpPr>
          <p:cNvPr id="10" name="Tekstvak 9"/>
          <p:cNvSpPr txBox="1"/>
          <p:nvPr/>
        </p:nvSpPr>
        <p:spPr>
          <a:xfrm>
            <a:off x="1645156" y="6279415"/>
            <a:ext cx="3277364" cy="461665"/>
          </a:xfrm>
          <a:prstGeom prst="rect">
            <a:avLst/>
          </a:prstGeom>
          <a:noFill/>
        </p:spPr>
        <p:txBody>
          <a:bodyPr wrap="square" rtlCol="0">
            <a:spAutoFit/>
          </a:bodyPr>
          <a:lstStyle/>
          <a:p>
            <a:pPr algn="ctr"/>
            <a:r>
              <a:rPr lang="nl-BE" sz="2400" b="1" dirty="0" smtClean="0">
                <a:solidFill>
                  <a:srgbClr val="48231E"/>
                </a:solidFill>
              </a:rPr>
              <a:t>NOT SO GOOD READERS</a:t>
            </a:r>
            <a:endParaRPr lang="en-US" sz="2400" b="1" dirty="0">
              <a:solidFill>
                <a:srgbClr val="48231E"/>
              </a:solidFill>
            </a:endParaRPr>
          </a:p>
        </p:txBody>
      </p:sp>
    </p:spTree>
    <p:extLst>
      <p:ext uri="{BB962C8B-B14F-4D97-AF65-F5344CB8AC3E}">
        <p14:creationId xmlns:p14="http://schemas.microsoft.com/office/powerpoint/2010/main" val="31339717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051"/>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225" y="228600"/>
            <a:ext cx="8591550" cy="961189"/>
          </a:xfrm>
        </p:spPr>
        <p:txBody>
          <a:bodyPr>
            <a:normAutofit/>
          </a:bodyPr>
          <a:lstStyle/>
          <a:p>
            <a:r>
              <a:rPr lang="en-US" sz="4400" b="1" dirty="0" smtClean="0">
                <a:solidFill>
                  <a:srgbClr val="660066"/>
                </a:solidFill>
              </a:rPr>
              <a:t>Dynamic analysis</a:t>
            </a:r>
            <a:endParaRPr lang="en-US" sz="4400" b="1" dirty="0">
              <a:solidFill>
                <a:srgbClr val="660066"/>
              </a:solidFill>
            </a:endParaRPr>
          </a:p>
        </p:txBody>
      </p:sp>
      <p:pic>
        <p:nvPicPr>
          <p:cNvPr id="4" name="Picture 2"/>
          <p:cNvPicPr>
            <a:picLocks noChangeAspect="1" noChangeArrowheads="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17000"/>
                    </a14:imgEffect>
                  </a14:imgLayer>
                </a14:imgProps>
              </a:ext>
              <a:ext uri="{28A0092B-C50C-407E-A947-70E740481C1C}">
                <a14:useLocalDpi xmlns:a14="http://schemas.microsoft.com/office/drawing/2010/main" val="0"/>
              </a:ext>
            </a:extLst>
          </a:blip>
          <a:srcRect/>
          <a:stretch>
            <a:fillRect/>
          </a:stretch>
        </p:blipFill>
        <p:spPr bwMode="auto">
          <a:xfrm>
            <a:off x="395536" y="1481747"/>
            <a:ext cx="8376856" cy="3370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hthoek 4"/>
          <p:cNvSpPr/>
          <p:nvPr/>
        </p:nvSpPr>
        <p:spPr>
          <a:xfrm>
            <a:off x="457200" y="5404396"/>
            <a:ext cx="8315192" cy="830997"/>
          </a:xfrm>
          <a:prstGeom prst="rect">
            <a:avLst/>
          </a:prstGeom>
        </p:spPr>
        <p:txBody>
          <a:bodyPr wrap="square">
            <a:spAutoFit/>
          </a:bodyPr>
          <a:lstStyle/>
          <a:p>
            <a:pPr marL="342900" marR="0" lvl="0" indent="-342900" defTabSz="914400" eaLnBrk="1" fontAlgn="auto" latinLnBrk="0" hangingPunct="1">
              <a:lnSpc>
                <a:spcPct val="100000"/>
              </a:lnSpc>
              <a:spcBef>
                <a:spcPct val="50000"/>
              </a:spcBef>
              <a:spcAft>
                <a:spcPts val="0"/>
              </a:spcAft>
              <a:buClrTx/>
              <a:buSzTx/>
              <a:buFontTx/>
              <a:buNone/>
              <a:tabLst/>
              <a:defRPr/>
            </a:pPr>
            <a:r>
              <a:rPr kumimoji="0" lang="nl-BE" sz="2400" b="0" i="0" u="none" strike="noStrike" kern="0" cap="none" spc="0" normalizeH="0" baseline="0" noProof="0" dirty="0" smtClean="0">
                <a:ln>
                  <a:noFill/>
                </a:ln>
                <a:solidFill>
                  <a:prstClr val="black"/>
                </a:solidFill>
                <a:effectLst/>
                <a:uLnTx/>
                <a:uFillTx/>
                <a:sym typeface="Wingdings" pitchFamily="2" charset="2"/>
              </a:rPr>
              <a:t> </a:t>
            </a:r>
            <a:r>
              <a:rPr kumimoji="0" lang="nl-BE" sz="2400" b="0" i="0" u="none" strike="noStrike" kern="0" cap="none" spc="0" normalizeH="0" baseline="0" noProof="0" dirty="0" smtClean="0">
                <a:ln>
                  <a:noFill/>
                </a:ln>
                <a:solidFill>
                  <a:schemeClr val="tx2"/>
                </a:solidFill>
                <a:effectLst/>
                <a:uLnTx/>
                <a:uFillTx/>
                <a:sym typeface="Wingdings" pitchFamily="2" charset="2"/>
              </a:rPr>
              <a:t>Dynamics are </a:t>
            </a:r>
            <a:r>
              <a:rPr kumimoji="0" lang="nl-BE" sz="2400" b="0" i="0" u="none" strike="noStrike" kern="0" cap="none" spc="0" normalizeH="0" baseline="0" noProof="0" dirty="0" err="1" smtClean="0">
                <a:ln>
                  <a:noFill/>
                </a:ln>
                <a:solidFill>
                  <a:schemeClr val="tx2"/>
                </a:solidFill>
                <a:effectLst/>
                <a:uLnTx/>
                <a:uFillTx/>
                <a:sym typeface="Wingdings" pitchFamily="2" charset="2"/>
              </a:rPr>
              <a:t>strongly</a:t>
            </a:r>
            <a:r>
              <a:rPr kumimoji="0" lang="nl-BE" sz="2400" b="0" i="0" u="none" strike="noStrike" kern="0" cap="none" spc="0" normalizeH="0" baseline="0" noProof="0" dirty="0" smtClean="0">
                <a:ln>
                  <a:noFill/>
                </a:ln>
                <a:solidFill>
                  <a:schemeClr val="tx2"/>
                </a:solidFill>
                <a:effectLst/>
                <a:uLnTx/>
                <a:uFillTx/>
                <a:sym typeface="Wingdings" pitchFamily="2" charset="2"/>
              </a:rPr>
              <a:t> </a:t>
            </a:r>
            <a:r>
              <a:rPr kumimoji="0" lang="nl-BE" sz="2400" b="0" i="0" u="none" strike="noStrike" kern="0" cap="none" spc="0" normalizeH="0" baseline="0" noProof="0" dirty="0" err="1" smtClean="0">
                <a:ln>
                  <a:noFill/>
                </a:ln>
                <a:solidFill>
                  <a:schemeClr val="tx2"/>
                </a:solidFill>
                <a:effectLst/>
                <a:uLnTx/>
                <a:uFillTx/>
                <a:sym typeface="Wingdings" pitchFamily="2" charset="2"/>
              </a:rPr>
              <a:t>correlated</a:t>
            </a:r>
            <a:r>
              <a:rPr kumimoji="0" lang="nl-BE" sz="2400" b="0" i="0" u="none" strike="noStrike" kern="0" cap="none" spc="0" normalizeH="0" baseline="0" noProof="0" dirty="0" smtClean="0">
                <a:ln>
                  <a:noFill/>
                </a:ln>
                <a:solidFill>
                  <a:schemeClr val="tx2"/>
                </a:solidFill>
                <a:effectLst/>
                <a:uLnTx/>
                <a:uFillTx/>
                <a:sym typeface="Wingdings" pitchFamily="2" charset="2"/>
              </a:rPr>
              <a:t> </a:t>
            </a:r>
            <a:r>
              <a:rPr kumimoji="0" lang="nl-BE" sz="2400" b="0" i="0" u="none" strike="noStrike" kern="0" cap="none" spc="0" normalizeH="0" baseline="0" noProof="0" dirty="0" err="1" smtClean="0">
                <a:ln>
                  <a:noFill/>
                </a:ln>
                <a:solidFill>
                  <a:schemeClr val="tx2"/>
                </a:solidFill>
                <a:effectLst/>
                <a:uLnTx/>
                <a:uFillTx/>
                <a:sym typeface="Wingdings" pitchFamily="2" charset="2"/>
              </a:rPr>
              <a:t>with</a:t>
            </a:r>
            <a:r>
              <a:rPr kumimoji="0" lang="nl-BE" sz="2400" b="0" i="0" u="none" strike="noStrike" kern="0" cap="none" spc="0" normalizeH="0" baseline="0" noProof="0" dirty="0" smtClean="0">
                <a:ln>
                  <a:noFill/>
                </a:ln>
                <a:solidFill>
                  <a:schemeClr val="tx2"/>
                </a:solidFill>
                <a:effectLst/>
                <a:uLnTx/>
                <a:uFillTx/>
                <a:sym typeface="Wingdings" pitchFamily="2" charset="2"/>
              </a:rPr>
              <a:t> t</a:t>
            </a:r>
            <a:r>
              <a:rPr kumimoji="0" lang="nl-BE" sz="2400" b="0" i="0" u="none" strike="noStrike" kern="0" cap="none" spc="0" normalizeH="0" baseline="0" noProof="0" dirty="0" smtClean="0">
                <a:ln>
                  <a:noFill/>
                </a:ln>
                <a:solidFill>
                  <a:schemeClr val="tx2"/>
                </a:solidFill>
                <a:effectLst/>
                <a:uLnTx/>
                <a:uFillTx/>
              </a:rPr>
              <a:t>he </a:t>
            </a:r>
            <a:r>
              <a:rPr kumimoji="0" lang="nl-BE" sz="2400" b="0" i="0" u="none" strike="noStrike" kern="0" cap="none" spc="0" normalizeH="0" baseline="0" noProof="0" dirty="0" err="1" smtClean="0">
                <a:ln>
                  <a:noFill/>
                </a:ln>
                <a:solidFill>
                  <a:schemeClr val="tx2"/>
                </a:solidFill>
                <a:effectLst/>
                <a:uLnTx/>
                <a:uFillTx/>
              </a:rPr>
              <a:t>severity</a:t>
            </a:r>
            <a:r>
              <a:rPr kumimoji="0" lang="nl-BE" sz="2400" b="0" i="0" u="none" strike="noStrike" kern="0" cap="none" spc="0" normalizeH="0" baseline="0" noProof="0" dirty="0" smtClean="0">
                <a:ln>
                  <a:noFill/>
                </a:ln>
                <a:solidFill>
                  <a:schemeClr val="tx2"/>
                </a:solidFill>
                <a:effectLst/>
                <a:uLnTx/>
                <a:uFillTx/>
              </a:rPr>
              <a:t> of the reading </a:t>
            </a:r>
            <a:r>
              <a:rPr kumimoji="0" lang="nl-BE" sz="2400" b="0" i="0" u="none" strike="noStrike" kern="0" cap="none" spc="0" normalizeH="0" baseline="0" noProof="0" dirty="0" err="1" smtClean="0">
                <a:ln>
                  <a:noFill/>
                </a:ln>
                <a:solidFill>
                  <a:schemeClr val="tx2"/>
                </a:solidFill>
                <a:effectLst/>
                <a:uLnTx/>
                <a:uFillTx/>
              </a:rPr>
              <a:t>impairment</a:t>
            </a:r>
            <a:endParaRPr kumimoji="0" lang="nl-BE" sz="2400" b="0" i="0" u="none" strike="noStrike" kern="0" cap="none" spc="0" normalizeH="0" baseline="0" noProof="0" dirty="0">
              <a:ln>
                <a:noFill/>
              </a:ln>
              <a:solidFill>
                <a:schemeClr val="tx2"/>
              </a:solidFill>
              <a:effectLst/>
              <a:uLnTx/>
              <a:uFillTx/>
            </a:endParaRPr>
          </a:p>
        </p:txBody>
      </p:sp>
      <p:sp>
        <p:nvSpPr>
          <p:cNvPr id="6" name="Slide Number Placeholder 5"/>
          <p:cNvSpPr>
            <a:spLocks noGrp="1"/>
          </p:cNvSpPr>
          <p:nvPr>
            <p:ph type="sldNum" sz="quarter" idx="12"/>
          </p:nvPr>
        </p:nvSpPr>
        <p:spPr/>
        <p:txBody>
          <a:bodyPr>
            <a:normAutofit fontScale="92500" lnSpcReduction="20000"/>
          </a:bodyPr>
          <a:lstStyle/>
          <a:p>
            <a:fld id="{5744759D-0EFF-4FB2-9CCE-04E00944F0FE}" type="slidenum">
              <a:rPr lang="en-US" smtClean="0"/>
              <a:pPr/>
              <a:t>53</a:t>
            </a:fld>
            <a:endParaRPr lang="en-US"/>
          </a:p>
        </p:txBody>
      </p:sp>
    </p:spTree>
    <p:extLst>
      <p:ext uri="{BB962C8B-B14F-4D97-AF65-F5344CB8AC3E}">
        <p14:creationId xmlns:p14="http://schemas.microsoft.com/office/powerpoint/2010/main" val="3895222496"/>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2"/>
          </p:nvPr>
        </p:nvSpPr>
        <p:spPr/>
        <p:txBody>
          <a:bodyPr>
            <a:normAutofit fontScale="92500" lnSpcReduction="20000"/>
          </a:bodyPr>
          <a:lstStyle/>
          <a:p>
            <a:fld id="{5744759D-0EFF-4FB2-9CCE-04E00944F0FE}" type="slidenum">
              <a:rPr lang="en-US" smtClean="0"/>
              <a:pPr/>
              <a:t>54</a:t>
            </a:fld>
            <a:endParaRPr lang="en-US"/>
          </a:p>
        </p:txBody>
      </p:sp>
      <p:sp>
        <p:nvSpPr>
          <p:cNvPr id="3" name="Titel 2"/>
          <p:cNvSpPr>
            <a:spLocks noGrp="1"/>
          </p:cNvSpPr>
          <p:nvPr>
            <p:ph type="title"/>
          </p:nvPr>
        </p:nvSpPr>
        <p:spPr/>
        <p:txBody>
          <a:bodyPr>
            <a:normAutofit/>
          </a:bodyPr>
          <a:lstStyle/>
          <a:p>
            <a:r>
              <a:rPr lang="en-US" sz="4400" b="1" dirty="0" smtClean="0">
                <a:solidFill>
                  <a:srgbClr val="660066"/>
                </a:solidFill>
              </a:rPr>
              <a:t>Conclusions: Static analyses</a:t>
            </a:r>
            <a:endParaRPr lang="en-US" sz="4400" b="1" dirty="0">
              <a:solidFill>
                <a:srgbClr val="660066"/>
              </a:solidFill>
            </a:endParaRPr>
          </a:p>
        </p:txBody>
      </p:sp>
      <p:sp>
        <p:nvSpPr>
          <p:cNvPr id="4" name="Tijdelijke aanduiding voor inhoud 3"/>
          <p:cNvSpPr>
            <a:spLocks noGrp="1"/>
          </p:cNvSpPr>
          <p:nvPr>
            <p:ph sz="quarter" idx="13"/>
          </p:nvPr>
        </p:nvSpPr>
        <p:spPr>
          <a:xfrm>
            <a:off x="274320" y="1737894"/>
            <a:ext cx="8595360" cy="4498313"/>
          </a:xfrm>
        </p:spPr>
        <p:txBody>
          <a:bodyPr>
            <a:normAutofit/>
          </a:bodyPr>
          <a:lstStyle/>
          <a:p>
            <a:endParaRPr lang="nl-BE" sz="2400" dirty="0" smtClean="0"/>
          </a:p>
          <a:p>
            <a:pPr marL="0" indent="0">
              <a:buNone/>
            </a:pPr>
            <a:r>
              <a:rPr lang="nl-BE" sz="2800" dirty="0" smtClean="0"/>
              <a:t>Static analyses are designed to </a:t>
            </a:r>
            <a:r>
              <a:rPr lang="en-US" sz="2800" dirty="0"/>
              <a:t>expose </a:t>
            </a:r>
            <a:r>
              <a:rPr lang="en-US" sz="2800" dirty="0" smtClean="0"/>
              <a:t>single components and simple cause-effect relations</a:t>
            </a:r>
          </a:p>
          <a:p>
            <a:pPr marL="0" indent="0">
              <a:buNone/>
            </a:pPr>
            <a:endParaRPr lang="en-US" sz="2800" dirty="0" smtClean="0"/>
          </a:p>
          <a:p>
            <a:pPr marL="0" indent="0">
              <a:buNone/>
            </a:pPr>
            <a:r>
              <a:rPr lang="nl-BE" sz="2800" dirty="0" smtClean="0"/>
              <a:t>Can not inform about interdependent relations </a:t>
            </a:r>
          </a:p>
          <a:p>
            <a:pPr marL="0" indent="0">
              <a:buNone/>
            </a:pPr>
            <a:endParaRPr lang="nl-BE" sz="2800" dirty="0" smtClean="0"/>
          </a:p>
          <a:p>
            <a:pPr marL="0" indent="0">
              <a:buNone/>
            </a:pPr>
            <a:r>
              <a:rPr lang="nl-BE" sz="2800" dirty="0" err="1" smtClean="0"/>
              <a:t>This</a:t>
            </a:r>
            <a:r>
              <a:rPr lang="nl-BE" sz="2800" dirty="0" smtClean="0"/>
              <a:t> is </a:t>
            </a:r>
            <a:r>
              <a:rPr lang="nl-BE" sz="2800" dirty="0" err="1" smtClean="0"/>
              <a:t>why</a:t>
            </a:r>
            <a:r>
              <a:rPr lang="nl-BE" sz="2800" dirty="0" smtClean="0"/>
              <a:t> traditional research </a:t>
            </a:r>
            <a:r>
              <a:rPr lang="nl-BE" sz="2800" dirty="0" err="1" smtClean="0"/>
              <a:t>focuses</a:t>
            </a:r>
            <a:r>
              <a:rPr lang="nl-BE" sz="2800" dirty="0" smtClean="0"/>
              <a:t> </a:t>
            </a:r>
            <a:r>
              <a:rPr lang="nl-BE" sz="2800" dirty="0" err="1" smtClean="0"/>
              <a:t>only</a:t>
            </a:r>
            <a:r>
              <a:rPr lang="nl-BE" sz="2800" dirty="0" smtClean="0"/>
              <a:t> on </a:t>
            </a:r>
            <a:r>
              <a:rPr lang="nl-BE" sz="2800" dirty="0" err="1" smtClean="0"/>
              <a:t>isolated</a:t>
            </a:r>
            <a:r>
              <a:rPr lang="nl-BE" sz="2800" dirty="0" smtClean="0"/>
              <a:t> </a:t>
            </a:r>
            <a:r>
              <a:rPr lang="nl-BE" sz="2800" dirty="0" err="1" smtClean="0"/>
              <a:t>cognitive</a:t>
            </a:r>
            <a:r>
              <a:rPr lang="nl-BE" sz="2800" dirty="0" smtClean="0"/>
              <a:t> </a:t>
            </a:r>
            <a:r>
              <a:rPr lang="nl-BE" sz="2800" dirty="0" err="1" smtClean="0"/>
              <a:t>functions</a:t>
            </a:r>
            <a:endParaRPr lang="nl-BE" sz="2800" dirty="0" smtClean="0"/>
          </a:p>
          <a:p>
            <a:endParaRPr lang="en-US" dirty="0"/>
          </a:p>
        </p:txBody>
      </p:sp>
    </p:spTree>
    <p:extLst>
      <p:ext uri="{BB962C8B-B14F-4D97-AF65-F5344CB8AC3E}">
        <p14:creationId xmlns:p14="http://schemas.microsoft.com/office/powerpoint/2010/main" val="604066423"/>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55</a:t>
            </a:fld>
            <a:endParaRPr lang="en-US"/>
          </a:p>
        </p:txBody>
      </p:sp>
      <p:sp>
        <p:nvSpPr>
          <p:cNvPr id="3" name="Title 2"/>
          <p:cNvSpPr>
            <a:spLocks noGrp="1"/>
          </p:cNvSpPr>
          <p:nvPr>
            <p:ph type="title"/>
          </p:nvPr>
        </p:nvSpPr>
        <p:spPr/>
        <p:txBody>
          <a:bodyPr/>
          <a:lstStyle/>
          <a:p>
            <a:endParaRPr lang="en-US"/>
          </a:p>
        </p:txBody>
      </p:sp>
      <p:sp>
        <p:nvSpPr>
          <p:cNvPr id="4" name="Content Placeholder 3"/>
          <p:cNvSpPr>
            <a:spLocks noGrp="1"/>
          </p:cNvSpPr>
          <p:nvPr>
            <p:ph sz="quarter" idx="13"/>
          </p:nvPr>
        </p:nvSpPr>
        <p:spPr/>
        <p:txBody>
          <a:bodyPr/>
          <a:lstStyle/>
          <a:p>
            <a:endParaRPr lang="en-US"/>
          </a:p>
        </p:txBody>
      </p:sp>
    </p:spTree>
    <p:extLst>
      <p:ext uri="{BB962C8B-B14F-4D97-AF65-F5344CB8AC3E}">
        <p14:creationId xmlns:p14="http://schemas.microsoft.com/office/powerpoint/2010/main" val="815895199"/>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2"/>
          </p:nvPr>
        </p:nvSpPr>
        <p:spPr/>
        <p:txBody>
          <a:bodyPr>
            <a:normAutofit fontScale="92500" lnSpcReduction="20000"/>
          </a:bodyPr>
          <a:lstStyle/>
          <a:p>
            <a:fld id="{5744759D-0EFF-4FB2-9CCE-04E00944F0FE}" type="slidenum">
              <a:rPr lang="en-US" smtClean="0"/>
              <a:pPr/>
              <a:t>56</a:t>
            </a:fld>
            <a:endParaRPr lang="en-US"/>
          </a:p>
        </p:txBody>
      </p:sp>
      <p:sp>
        <p:nvSpPr>
          <p:cNvPr id="3" name="Titel 2"/>
          <p:cNvSpPr>
            <a:spLocks noGrp="1"/>
          </p:cNvSpPr>
          <p:nvPr>
            <p:ph type="title"/>
          </p:nvPr>
        </p:nvSpPr>
        <p:spPr>
          <a:xfrm>
            <a:off x="276225" y="228601"/>
            <a:ext cx="8591550" cy="854242"/>
          </a:xfrm>
        </p:spPr>
        <p:txBody>
          <a:bodyPr>
            <a:normAutofit/>
          </a:bodyPr>
          <a:lstStyle/>
          <a:p>
            <a:r>
              <a:rPr lang="en-US" sz="4400" b="1" dirty="0" smtClean="0">
                <a:solidFill>
                  <a:srgbClr val="660066"/>
                </a:solidFill>
              </a:rPr>
              <a:t>Conclusions: Dynamic analyses</a:t>
            </a:r>
            <a:endParaRPr lang="en-US" sz="4400" b="1" dirty="0">
              <a:solidFill>
                <a:srgbClr val="660066"/>
              </a:solidFill>
            </a:endParaRPr>
          </a:p>
        </p:txBody>
      </p:sp>
      <p:sp>
        <p:nvSpPr>
          <p:cNvPr id="4" name="Tijdelijke aanduiding voor inhoud 3"/>
          <p:cNvSpPr>
            <a:spLocks noGrp="1"/>
          </p:cNvSpPr>
          <p:nvPr>
            <p:ph sz="quarter" idx="13"/>
          </p:nvPr>
        </p:nvSpPr>
        <p:spPr>
          <a:xfrm>
            <a:off x="274320" y="1884946"/>
            <a:ext cx="8595360" cy="4732422"/>
          </a:xfrm>
        </p:spPr>
        <p:txBody>
          <a:bodyPr>
            <a:normAutofit fontScale="92500" lnSpcReduction="10000"/>
          </a:bodyPr>
          <a:lstStyle/>
          <a:p>
            <a:pPr marL="0" indent="0">
              <a:buNone/>
            </a:pPr>
            <a:r>
              <a:rPr lang="nl-BE" sz="3000" dirty="0" smtClean="0"/>
              <a:t>Dynamic analyses inform </a:t>
            </a:r>
            <a:r>
              <a:rPr lang="nl-BE" sz="3000" dirty="0"/>
              <a:t>about </a:t>
            </a:r>
            <a:r>
              <a:rPr lang="nl-BE" sz="3000" dirty="0" smtClean="0"/>
              <a:t>the interdependence of system components</a:t>
            </a:r>
          </a:p>
          <a:p>
            <a:pPr marL="0" indent="0">
              <a:buNone/>
            </a:pPr>
            <a:endParaRPr lang="nl-BE" sz="3000" dirty="0"/>
          </a:p>
          <a:p>
            <a:pPr marL="0" indent="0">
              <a:buNone/>
            </a:pPr>
            <a:endParaRPr lang="nl-BE" sz="3000" dirty="0" smtClean="0"/>
          </a:p>
          <a:p>
            <a:pPr marL="0" indent="0">
              <a:buNone/>
            </a:pPr>
            <a:r>
              <a:rPr lang="nl-BE" sz="3000" dirty="0" smtClean="0"/>
              <a:t>What static analyses </a:t>
            </a:r>
            <a:r>
              <a:rPr lang="nl-BE" sz="3000" dirty="0"/>
              <a:t>discard as ‘noise’ is strongly correlated to the severity of reading </a:t>
            </a:r>
            <a:r>
              <a:rPr lang="nl-BE" sz="3000" dirty="0" smtClean="0"/>
              <a:t>difficulties</a:t>
            </a:r>
          </a:p>
          <a:p>
            <a:pPr marL="0" indent="0">
              <a:buNone/>
            </a:pPr>
            <a:endParaRPr lang="nl-BE" sz="3000" dirty="0"/>
          </a:p>
          <a:p>
            <a:pPr marL="0" indent="0">
              <a:buNone/>
            </a:pPr>
            <a:endParaRPr lang="nl-BE" sz="3000" dirty="0" smtClean="0"/>
          </a:p>
          <a:p>
            <a:pPr marL="0" indent="0">
              <a:buNone/>
            </a:pPr>
            <a:r>
              <a:rPr lang="nl-BE" sz="3000" dirty="0" smtClean="0"/>
              <a:t>Dynamic </a:t>
            </a:r>
            <a:r>
              <a:rPr lang="nl-BE" sz="3000" dirty="0"/>
              <a:t>analyses inform about </a:t>
            </a:r>
            <a:r>
              <a:rPr lang="nl-BE" sz="3000" dirty="0" smtClean="0"/>
              <a:t>the coordination over timescales well outside the stimulus-response interval</a:t>
            </a:r>
          </a:p>
          <a:p>
            <a:pPr marL="0" indent="0">
              <a:buNone/>
            </a:pPr>
            <a:endParaRPr lang="nl-BE" sz="2800" dirty="0" smtClean="0"/>
          </a:p>
          <a:p>
            <a:endParaRPr lang="en-US" dirty="0"/>
          </a:p>
        </p:txBody>
      </p:sp>
    </p:spTree>
    <p:extLst>
      <p:ext uri="{BB962C8B-B14F-4D97-AF65-F5344CB8AC3E}">
        <p14:creationId xmlns:p14="http://schemas.microsoft.com/office/powerpoint/2010/main" val="1389409108"/>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2"/>
          </p:nvPr>
        </p:nvSpPr>
        <p:spPr/>
        <p:txBody>
          <a:bodyPr>
            <a:normAutofit fontScale="92500" lnSpcReduction="20000"/>
          </a:bodyPr>
          <a:lstStyle/>
          <a:p>
            <a:fld id="{5744759D-0EFF-4FB2-9CCE-04E00944F0FE}" type="slidenum">
              <a:rPr lang="en-US" smtClean="0"/>
              <a:pPr/>
              <a:t>57</a:t>
            </a:fld>
            <a:endParaRPr lang="en-US"/>
          </a:p>
        </p:txBody>
      </p:sp>
      <p:sp>
        <p:nvSpPr>
          <p:cNvPr id="3" name="Titel 2"/>
          <p:cNvSpPr>
            <a:spLocks noGrp="1"/>
          </p:cNvSpPr>
          <p:nvPr>
            <p:ph type="title"/>
          </p:nvPr>
        </p:nvSpPr>
        <p:spPr>
          <a:xfrm>
            <a:off x="276225" y="228600"/>
            <a:ext cx="8591550" cy="894347"/>
          </a:xfrm>
        </p:spPr>
        <p:txBody>
          <a:bodyPr>
            <a:normAutofit/>
          </a:bodyPr>
          <a:lstStyle/>
          <a:p>
            <a:r>
              <a:rPr lang="en-US" sz="4400" b="1" dirty="0" smtClean="0">
                <a:solidFill>
                  <a:srgbClr val="660066"/>
                </a:solidFill>
              </a:rPr>
              <a:t>Conclusions: Dyslexia</a:t>
            </a:r>
            <a:endParaRPr lang="en-US" sz="4400" b="1" dirty="0">
              <a:solidFill>
                <a:srgbClr val="660066"/>
              </a:solidFill>
            </a:endParaRPr>
          </a:p>
        </p:txBody>
      </p:sp>
      <p:sp>
        <p:nvSpPr>
          <p:cNvPr id="4" name="Tijdelijke aanduiding voor inhoud 3"/>
          <p:cNvSpPr>
            <a:spLocks noGrp="1"/>
          </p:cNvSpPr>
          <p:nvPr>
            <p:ph sz="quarter" idx="13"/>
          </p:nvPr>
        </p:nvSpPr>
        <p:spPr>
          <a:xfrm>
            <a:off x="274320" y="1298447"/>
            <a:ext cx="8595360" cy="4984711"/>
          </a:xfrm>
        </p:spPr>
        <p:txBody>
          <a:bodyPr>
            <a:normAutofit/>
          </a:bodyPr>
          <a:lstStyle/>
          <a:p>
            <a:pPr marL="0" indent="0">
              <a:buNone/>
            </a:pPr>
            <a:r>
              <a:rPr lang="nl-BE" sz="2800" dirty="0" smtClean="0"/>
              <a:t>Is dyslexia a specific, unicausal disorder?</a:t>
            </a:r>
          </a:p>
          <a:p>
            <a:pPr marL="0" indent="0">
              <a:buNone/>
            </a:pPr>
            <a:endParaRPr lang="nl-BE" sz="2800" dirty="0" smtClean="0"/>
          </a:p>
          <a:p>
            <a:pPr marL="0" indent="0">
              <a:buNone/>
            </a:pPr>
            <a:r>
              <a:rPr lang="nl-BE" sz="2800" dirty="0" smtClean="0"/>
              <a:t>No</a:t>
            </a:r>
            <a:r>
              <a:rPr lang="nl-BE" sz="2800" dirty="0" smtClean="0"/>
              <a:t>, dyslexia </a:t>
            </a:r>
            <a:r>
              <a:rPr lang="nl-BE" sz="2800" dirty="0"/>
              <a:t>is a </a:t>
            </a:r>
            <a:r>
              <a:rPr lang="nl-BE" sz="2800" dirty="0" smtClean="0"/>
              <a:t>symptom of a </a:t>
            </a:r>
            <a:r>
              <a:rPr lang="nl-BE" sz="2800" dirty="0"/>
              <a:t>more diffuse and complicated problem </a:t>
            </a:r>
            <a:endParaRPr lang="nl-BE" sz="2800" dirty="0" smtClean="0"/>
          </a:p>
          <a:p>
            <a:pPr marL="0" indent="0">
              <a:buNone/>
            </a:pPr>
            <a:endParaRPr lang="nl-BE" sz="2400" dirty="0" smtClean="0">
              <a:sym typeface="Wingdings" panose="05000000000000000000" pitchFamily="2" charset="2"/>
            </a:endParaRPr>
          </a:p>
          <a:p>
            <a:pPr marL="0" indent="0">
              <a:buNone/>
            </a:pPr>
            <a:endParaRPr lang="nl-BE" sz="2400" dirty="0" smtClean="0">
              <a:sym typeface="Wingdings" panose="05000000000000000000" pitchFamily="2" charset="2"/>
            </a:endParaRPr>
          </a:p>
          <a:p>
            <a:pPr marL="342900" indent="-342900">
              <a:buFont typeface="Wingdings" charset="0"/>
              <a:buChar char="à"/>
            </a:pPr>
            <a:r>
              <a:rPr lang="nl-BE" sz="2400" dirty="0" smtClean="0"/>
              <a:t>Dyslexia </a:t>
            </a:r>
            <a:r>
              <a:rPr lang="nl-BE" sz="2400" dirty="0" smtClean="0"/>
              <a:t>is a problem of </a:t>
            </a:r>
            <a:r>
              <a:rPr lang="nl-BE" sz="2400" dirty="0" smtClean="0"/>
              <a:t>coordination</a:t>
            </a:r>
          </a:p>
          <a:p>
            <a:pPr marL="342900" indent="-342900">
              <a:buFont typeface="Wingdings" charset="0"/>
              <a:buChar char="à"/>
            </a:pPr>
            <a:endParaRPr lang="nl-BE" sz="2400" dirty="0" smtClean="0"/>
          </a:p>
          <a:p>
            <a:pPr marL="170752" lvl="1" indent="0">
              <a:buNone/>
            </a:pPr>
            <a:r>
              <a:rPr lang="nl-BE" sz="2400" dirty="0" smtClean="0"/>
              <a:t>A coordination problem can have multiple, not single </a:t>
            </a:r>
            <a:r>
              <a:rPr lang="nl-BE" sz="2400" dirty="0" smtClean="0"/>
              <a:t>causes</a:t>
            </a:r>
            <a:endParaRPr lang="nl-BE" sz="2400" dirty="0" smtClean="0"/>
          </a:p>
          <a:p>
            <a:pPr marL="170752" lvl="1" indent="0">
              <a:buNone/>
            </a:pPr>
            <a:r>
              <a:rPr lang="nl-BE" sz="2400" dirty="0" smtClean="0"/>
              <a:t>A coordination problem can have multiple </a:t>
            </a:r>
            <a:r>
              <a:rPr lang="nl-BE" sz="2400" dirty="0" smtClean="0"/>
              <a:t>effects</a:t>
            </a:r>
            <a:r>
              <a:rPr lang="nl-BE" sz="2400" dirty="0"/>
              <a:t> </a:t>
            </a:r>
            <a:r>
              <a:rPr lang="nl-BE" sz="2400" dirty="0" smtClean="0"/>
              <a:t>(</a:t>
            </a:r>
            <a:r>
              <a:rPr lang="nl-BE" sz="2400" dirty="0" smtClean="0"/>
              <a:t>Comorbidity?)</a:t>
            </a:r>
            <a:endParaRPr lang="nl-BE" sz="2400" dirty="0"/>
          </a:p>
          <a:p>
            <a:endParaRPr lang="en-US" dirty="0"/>
          </a:p>
        </p:txBody>
      </p:sp>
    </p:spTree>
    <p:extLst>
      <p:ext uri="{BB962C8B-B14F-4D97-AF65-F5344CB8AC3E}">
        <p14:creationId xmlns:p14="http://schemas.microsoft.com/office/powerpoint/2010/main" val="1803519975"/>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5"/>
          <p:cNvSpPr>
            <a:spLocks noGrp="1"/>
          </p:cNvSpPr>
          <p:nvPr>
            <p:ph type="title"/>
          </p:nvPr>
        </p:nvSpPr>
        <p:spPr>
          <a:xfrm>
            <a:off x="251520" y="188640"/>
            <a:ext cx="8229600" cy="1143000"/>
          </a:xfrm>
        </p:spPr>
        <p:txBody>
          <a:bodyPr/>
          <a:lstStyle/>
          <a:p>
            <a:pPr eaLnBrk="1" hangingPunct="1"/>
            <a:r>
              <a:rPr lang="en-GB" sz="4800" b="1" dirty="0" smtClean="0">
                <a:solidFill>
                  <a:srgbClr val="660066"/>
                </a:solidFill>
                <a:ea typeface="ＭＳ Ｐゴシック" pitchFamily="-109" charset="-128"/>
                <a:cs typeface="ＭＳ Ｐゴシック" pitchFamily="-109" charset="-128"/>
              </a:rPr>
              <a:t>Many thanks to</a:t>
            </a:r>
          </a:p>
        </p:txBody>
      </p:sp>
      <p:sp>
        <p:nvSpPr>
          <p:cNvPr id="20483" name="Tijdelijke aanduiding voor inhoud 6"/>
          <p:cNvSpPr>
            <a:spLocks noGrp="1"/>
          </p:cNvSpPr>
          <p:nvPr>
            <p:ph idx="4294967295"/>
          </p:nvPr>
        </p:nvSpPr>
        <p:spPr>
          <a:xfrm>
            <a:off x="251519" y="1331640"/>
            <a:ext cx="8409437" cy="4792389"/>
          </a:xfrm>
          <a:prstGeom prst="rect">
            <a:avLst/>
          </a:prstGeom>
        </p:spPr>
        <p:txBody>
          <a:bodyPr/>
          <a:lstStyle/>
          <a:p>
            <a:pPr marL="514350" indent="-514350" eaLnBrk="1" hangingPunct="1">
              <a:buFont typeface="Arial" pitchFamily="-109" charset="0"/>
              <a:buNone/>
            </a:pPr>
            <a:endParaRPr lang="nl-NL" sz="3600" b="1" dirty="0" smtClean="0">
              <a:solidFill>
                <a:srgbClr val="000090"/>
              </a:solidFill>
              <a:ea typeface="ＭＳ Ｐゴシック" pitchFamily="-109" charset="-128"/>
              <a:cs typeface="ＭＳ Ｐゴシック" pitchFamily="-109" charset="-128"/>
            </a:endParaRPr>
          </a:p>
          <a:p>
            <a:pPr marL="514350" indent="-514350">
              <a:buNone/>
            </a:pPr>
            <a:endParaRPr lang="nl-NL" sz="3600" b="1" dirty="0" smtClean="0">
              <a:solidFill>
                <a:srgbClr val="000090"/>
              </a:solidFill>
              <a:ea typeface="ＭＳ Ｐゴシック" pitchFamily="-109" charset="-128"/>
              <a:cs typeface="ＭＳ Ｐゴシック" pitchFamily="-109" charset="-128"/>
            </a:endParaRPr>
          </a:p>
          <a:p>
            <a:pPr marL="514350" indent="-514350">
              <a:buNone/>
            </a:pPr>
            <a:endParaRPr lang="nl-NL" sz="3600" b="1" dirty="0" smtClean="0">
              <a:solidFill>
                <a:srgbClr val="000090"/>
              </a:solidFill>
              <a:ea typeface="ＭＳ Ｐゴシック" pitchFamily="-109" charset="-128"/>
              <a:cs typeface="ＭＳ Ｐゴシック" pitchFamily="-109" charset="-128"/>
            </a:endParaRPr>
          </a:p>
          <a:p>
            <a:pPr marL="514350" indent="-514350">
              <a:buNone/>
            </a:pPr>
            <a:endParaRPr lang="nl-NL" sz="3600" b="1" dirty="0" smtClean="0">
              <a:solidFill>
                <a:srgbClr val="000090"/>
              </a:solidFill>
              <a:ea typeface="ＭＳ Ｐゴシック" pitchFamily="-109" charset="-128"/>
              <a:cs typeface="ＭＳ Ｐゴシック" pitchFamily="-109" charset="-128"/>
            </a:endParaRPr>
          </a:p>
          <a:p>
            <a:pPr marL="514350" indent="-514350">
              <a:buNone/>
            </a:pPr>
            <a:endParaRPr lang="nl-NL" sz="3600" b="1" dirty="0" smtClean="0">
              <a:solidFill>
                <a:srgbClr val="000090"/>
              </a:solidFill>
              <a:ea typeface="ＭＳ Ｐゴシック" pitchFamily="-109" charset="-128"/>
              <a:cs typeface="ＭＳ Ｐゴシック" pitchFamily="-109" charset="-128"/>
            </a:endParaRPr>
          </a:p>
          <a:p>
            <a:pPr marL="514350" indent="-514350">
              <a:buNone/>
            </a:pPr>
            <a:r>
              <a:rPr lang="nl-NL" sz="3600" b="1" dirty="0" err="1">
                <a:ea typeface="ＭＳ Ｐゴシック" pitchFamily="-109" charset="-128"/>
                <a:cs typeface="ＭＳ Ｐゴシック" pitchFamily="-109" charset="-128"/>
              </a:rPr>
              <a:t>o</a:t>
            </a:r>
            <a:r>
              <a:rPr lang="nl-NL" sz="3600" b="1" dirty="0" err="1" smtClean="0">
                <a:ea typeface="ＭＳ Ｐゴシック" pitchFamily="-109" charset="-128"/>
                <a:cs typeface="ＭＳ Ｐゴシック" pitchFamily="-109" charset="-128"/>
              </a:rPr>
              <a:t>ur</a:t>
            </a:r>
            <a:r>
              <a:rPr lang="nl-NL" sz="3600" b="1" dirty="0" smtClean="0">
                <a:ea typeface="ＭＳ Ｐゴシック" pitchFamily="-109" charset="-128"/>
                <a:cs typeface="ＭＳ Ｐゴシック" pitchFamily="-109" charset="-128"/>
              </a:rPr>
              <a:t> </a:t>
            </a:r>
            <a:r>
              <a:rPr lang="nl-NL" sz="3600" b="1" dirty="0" err="1" smtClean="0">
                <a:ea typeface="ＭＳ Ｐゴシック" pitchFamily="-109" charset="-128"/>
                <a:cs typeface="ＭＳ Ｐゴシック" pitchFamily="-109" charset="-128"/>
              </a:rPr>
              <a:t>friend</a:t>
            </a:r>
            <a:r>
              <a:rPr lang="nl-NL" sz="3600" b="1" dirty="0" smtClean="0">
                <a:ea typeface="ＭＳ Ｐゴシック" pitchFamily="-109" charset="-128"/>
                <a:cs typeface="ＭＳ Ｐゴシック" pitchFamily="-109" charset="-128"/>
              </a:rPr>
              <a:t> </a:t>
            </a:r>
            <a:r>
              <a:rPr lang="nl-NL" sz="3600" b="1" dirty="0" err="1" smtClean="0">
                <a:ea typeface="ＭＳ Ｐゴシック" pitchFamily="-109" charset="-128"/>
                <a:cs typeface="ＭＳ Ｐゴシック" pitchFamily="-109" charset="-128"/>
              </a:rPr>
              <a:t>and</a:t>
            </a:r>
            <a:r>
              <a:rPr lang="nl-NL" sz="3600" b="1" dirty="0" smtClean="0">
                <a:ea typeface="ＭＳ Ｐゴシック" pitchFamily="-109" charset="-128"/>
                <a:cs typeface="ＭＳ Ｐゴシック" pitchFamily="-109" charset="-128"/>
              </a:rPr>
              <a:t> mentor the </a:t>
            </a:r>
          </a:p>
          <a:p>
            <a:pPr marL="514350" indent="-514350">
              <a:buNone/>
            </a:pPr>
            <a:r>
              <a:rPr lang="nl-NL" sz="3600" b="1" dirty="0" smtClean="0">
                <a:ea typeface="ＭＳ Ｐゴシック" pitchFamily="-109" charset="-128"/>
                <a:cs typeface="ＭＳ Ｐゴシック" pitchFamily="-109" charset="-128"/>
              </a:rPr>
              <a:t>late </a:t>
            </a:r>
            <a:r>
              <a:rPr lang="nl-NL" sz="3600" b="1" dirty="0">
                <a:ea typeface="ＭＳ Ｐゴシック" pitchFamily="-109" charset="-128"/>
                <a:cs typeface="ＭＳ Ｐゴシック" pitchFamily="-109" charset="-128"/>
              </a:rPr>
              <a:t>Dr. Guy Van Orden</a:t>
            </a:r>
            <a:endParaRPr lang="nl-NL" sz="2800" b="1" dirty="0">
              <a:ea typeface="ＭＳ Ｐゴシック" pitchFamily="-109" charset="-128"/>
              <a:cs typeface="ＭＳ Ｐゴシック" pitchFamily="-109" charset="-128"/>
            </a:endParaRPr>
          </a:p>
          <a:p>
            <a:pPr marL="514350" indent="-514350" eaLnBrk="1" hangingPunct="1">
              <a:buFont typeface="Arial" pitchFamily="-109" charset="0"/>
              <a:buNone/>
            </a:pPr>
            <a:endParaRPr lang="nl-NL" sz="3600" b="1" dirty="0" smtClean="0">
              <a:solidFill>
                <a:srgbClr val="000090"/>
              </a:solidFill>
              <a:ea typeface="ＭＳ Ｐゴシック" pitchFamily="-109" charset="-128"/>
              <a:cs typeface="ＭＳ Ｐゴシック" pitchFamily="-109" charset="-128"/>
            </a:endParaRPr>
          </a:p>
        </p:txBody>
      </p:sp>
      <p:pic>
        <p:nvPicPr>
          <p:cNvPr id="3" name="Afbeelding 2" descr="Guy.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1505" y="656141"/>
            <a:ext cx="2744029" cy="3409860"/>
          </a:xfrm>
          <a:prstGeom prst="rect">
            <a:avLst/>
          </a:prstGeom>
        </p:spPr>
      </p:pic>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58</a:t>
            </a:fld>
            <a:endParaRPr lang="en-US"/>
          </a:p>
        </p:txBody>
      </p:sp>
    </p:spTree>
    <p:extLst>
      <p:ext uri="{BB962C8B-B14F-4D97-AF65-F5344CB8AC3E}">
        <p14:creationId xmlns:p14="http://schemas.microsoft.com/office/powerpoint/2010/main" val="4238652649"/>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2"/>
          </p:nvPr>
        </p:nvSpPr>
        <p:spPr/>
        <p:txBody>
          <a:bodyPr>
            <a:normAutofit fontScale="92500" lnSpcReduction="20000"/>
          </a:bodyPr>
          <a:lstStyle/>
          <a:p>
            <a:fld id="{5744759D-0EFF-4FB2-9CCE-04E00944F0FE}" type="slidenum">
              <a:rPr lang="en-US" smtClean="0"/>
              <a:pPr/>
              <a:t>59</a:t>
            </a:fld>
            <a:endParaRPr lang="en-US"/>
          </a:p>
        </p:txBody>
      </p:sp>
      <p:sp>
        <p:nvSpPr>
          <p:cNvPr id="3" name="Titel 2"/>
          <p:cNvSpPr>
            <a:spLocks noGrp="1"/>
          </p:cNvSpPr>
          <p:nvPr>
            <p:ph type="title"/>
          </p:nvPr>
        </p:nvSpPr>
        <p:spPr/>
        <p:txBody>
          <a:bodyPr/>
          <a:lstStyle/>
          <a:p>
            <a:endParaRPr lang="en-US"/>
          </a:p>
        </p:txBody>
      </p:sp>
      <p:sp>
        <p:nvSpPr>
          <p:cNvPr id="4" name="Tijdelijke aanduiding voor inhoud 3"/>
          <p:cNvSpPr>
            <a:spLocks noGrp="1"/>
          </p:cNvSpPr>
          <p:nvPr>
            <p:ph sz="quarter" idx="13"/>
          </p:nvPr>
        </p:nvSpPr>
        <p:spPr/>
        <p:txBody>
          <a:bodyPr/>
          <a:lstStyle/>
          <a:p>
            <a:endParaRPr lang="en-US"/>
          </a:p>
        </p:txBody>
      </p:sp>
    </p:spTree>
    <p:extLst>
      <p:ext uri="{BB962C8B-B14F-4D97-AF65-F5344CB8AC3E}">
        <p14:creationId xmlns:p14="http://schemas.microsoft.com/office/powerpoint/2010/main" val="126973668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el 1"/>
          <p:cNvSpPr>
            <a:spLocks noGrp="1"/>
          </p:cNvSpPr>
          <p:nvPr>
            <p:ph type="title"/>
          </p:nvPr>
        </p:nvSpPr>
        <p:spPr>
          <a:xfrm>
            <a:off x="228600" y="183210"/>
            <a:ext cx="7772400" cy="838200"/>
          </a:xfrm>
        </p:spPr>
        <p:txBody>
          <a:bodyPr/>
          <a:lstStyle/>
          <a:p>
            <a:r>
              <a:rPr lang="en-GB" b="1" dirty="0">
                <a:solidFill>
                  <a:srgbClr val="660066"/>
                </a:solidFill>
                <a:latin typeface="Arial" charset="0"/>
                <a:ea typeface="ＭＳ Ｐゴシック" charset="0"/>
                <a:cs typeface="ＭＳ Ｐゴシック" charset="0"/>
              </a:rPr>
              <a:t>So far, </a:t>
            </a:r>
            <a:r>
              <a:rPr lang="en-GB" b="1" dirty="0" smtClean="0">
                <a:solidFill>
                  <a:srgbClr val="660066"/>
                </a:solidFill>
                <a:latin typeface="Arial" charset="0"/>
                <a:ea typeface="ＭＳ Ｐゴシック" charset="0"/>
                <a:cs typeface="ＭＳ Ｐゴシック" charset="0"/>
              </a:rPr>
              <a:t>not so </a:t>
            </a:r>
            <a:r>
              <a:rPr lang="en-GB" b="1" dirty="0">
                <a:solidFill>
                  <a:srgbClr val="660066"/>
                </a:solidFill>
                <a:latin typeface="Arial" charset="0"/>
                <a:ea typeface="ＭＳ Ｐゴシック" charset="0"/>
                <a:cs typeface="ＭＳ Ｐゴシック" charset="0"/>
              </a:rPr>
              <a:t>good.........</a:t>
            </a:r>
          </a:p>
        </p:txBody>
      </p:sp>
      <p:pic>
        <p:nvPicPr>
          <p:cNvPr id="5" name="Tijdelijke aanduiding voor inhoud 4" descr="Table 1"/>
          <p:cNvPicPr>
            <a:picLocks noGrp="1" noChangeAspect="1"/>
          </p:cNvPicPr>
          <p:nvPr>
            <p:ph idx="4294967295"/>
          </p:nvPr>
        </p:nvPicPr>
        <p:blipFill>
          <a:blip r:embed="rId3" cstate="email">
            <a:extLst>
              <a:ext uri="{28A0092B-C50C-407E-A947-70E740481C1C}">
                <a14:useLocalDpi xmlns:a14="http://schemas.microsoft.com/office/drawing/2010/main" val="0"/>
              </a:ext>
            </a:extLst>
          </a:blip>
          <a:srcRect l="-44444" r="-44444"/>
          <a:stretch>
            <a:fillRect/>
          </a:stretch>
        </p:blipFill>
        <p:spPr>
          <a:xfrm>
            <a:off x="228600" y="1447800"/>
            <a:ext cx="3309938" cy="1752600"/>
          </a:xfrm>
          <a:prstGeom prst="rect">
            <a:avLst/>
          </a:prstGeom>
        </p:spPr>
      </p:pic>
      <p:sp>
        <p:nvSpPr>
          <p:cNvPr id="29700" name="Tijdelijke aanduiding voor dianumm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162DF865-E3FB-2940-A0D6-93F72A89EA79}" type="slidenum">
              <a:rPr lang="en-US" sz="1400"/>
              <a:pPr/>
              <a:t>6</a:t>
            </a:fld>
            <a:endParaRPr lang="en-US" sz="1400"/>
          </a:p>
        </p:txBody>
      </p:sp>
      <p:pic>
        <p:nvPicPr>
          <p:cNvPr id="6" name="Afbeelding 5" descr="Table 4"/>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09600" y="4267200"/>
            <a:ext cx="2662238"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Afbeelding 6" descr="Tabl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854700" y="3733800"/>
            <a:ext cx="3289300" cy="246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Afbeelding 7" descr="Tables 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867400" y="1143000"/>
            <a:ext cx="2870200" cy="283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Afbeelding 8" descr="Table 3"/>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00400" y="1676400"/>
            <a:ext cx="2470150"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Afbeelding 9" descr="Table 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962400" y="5410200"/>
            <a:ext cx="16383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6737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par>
                          <p:cTn id="11" fill="hold" nodeType="afterGroup">
                            <p:stCondLst>
                              <p:cond delay="0"/>
                            </p:stCondLst>
                            <p:childTnLst>
                              <p:par>
                                <p:cTn id="12" presetID="1" presetClass="entr" presetSubtype="0" fill="hold" nodeType="afterEffect">
                                  <p:stCondLst>
                                    <p:cond delay="2000"/>
                                  </p:stCondLst>
                                  <p:childTnLst>
                                    <p:set>
                                      <p:cBhvr>
                                        <p:cTn id="13" dur="1" fill="hold">
                                          <p:stCondLst>
                                            <p:cond delay="0"/>
                                          </p:stCondLst>
                                        </p:cTn>
                                        <p:tgtEl>
                                          <p:spTgt spid="8"/>
                                        </p:tgtEl>
                                        <p:attrNameLst>
                                          <p:attrName>style.visibility</p:attrName>
                                        </p:attrNameLst>
                                      </p:cBhvr>
                                      <p:to>
                                        <p:strVal val="visible"/>
                                      </p:to>
                                    </p:set>
                                  </p:childTnLst>
                                </p:cTn>
                              </p:par>
                            </p:childTnLst>
                          </p:cTn>
                        </p:par>
                        <p:par>
                          <p:cTn id="14" fill="hold" nodeType="afterGroup">
                            <p:stCondLst>
                              <p:cond delay="2000"/>
                            </p:stCondLst>
                            <p:childTnLst>
                              <p:par>
                                <p:cTn id="15" presetID="1" presetClass="entr" presetSubtype="0" fill="hold" nodeType="afterEffect">
                                  <p:stCondLst>
                                    <p:cond delay="2000"/>
                                  </p:stCondLst>
                                  <p:childTnLst>
                                    <p:set>
                                      <p:cBhvr>
                                        <p:cTn id="16" dur="1" fill="hold">
                                          <p:stCondLst>
                                            <p:cond delay="0"/>
                                          </p:stCondLst>
                                        </p:cTn>
                                        <p:tgtEl>
                                          <p:spTgt spid="6"/>
                                        </p:tgtEl>
                                        <p:attrNameLst>
                                          <p:attrName>style.visibility</p:attrName>
                                        </p:attrNameLst>
                                      </p:cBhvr>
                                      <p:to>
                                        <p:strVal val="visible"/>
                                      </p:to>
                                    </p:set>
                                  </p:childTnLst>
                                </p:cTn>
                              </p:par>
                            </p:childTnLst>
                          </p:cTn>
                        </p:par>
                        <p:par>
                          <p:cTn id="17" fill="hold" nodeType="afterGroup">
                            <p:stCondLst>
                              <p:cond delay="4000"/>
                            </p:stCondLst>
                            <p:childTnLst>
                              <p:par>
                                <p:cTn id="18" presetID="1" presetClass="entr" presetSubtype="0" fill="hold" nodeType="afterEffect">
                                  <p:stCondLst>
                                    <p:cond delay="1000"/>
                                  </p:stCondLst>
                                  <p:childTnLst>
                                    <p:set>
                                      <p:cBhvr>
                                        <p:cTn id="19" dur="1" fill="hold">
                                          <p:stCondLst>
                                            <p:cond delay="0"/>
                                          </p:stCondLst>
                                        </p:cTn>
                                        <p:tgtEl>
                                          <p:spTgt spid="10"/>
                                        </p:tgtEl>
                                        <p:attrNameLst>
                                          <p:attrName>style.visibility</p:attrName>
                                        </p:attrNameLst>
                                      </p:cBhvr>
                                      <p:to>
                                        <p:strVal val="visible"/>
                                      </p:to>
                                    </p:set>
                                  </p:childTnLst>
                                </p:cTn>
                              </p:par>
                            </p:childTnLst>
                          </p:cTn>
                        </p:par>
                        <p:par>
                          <p:cTn id="20" fill="hold" nodeType="afterGroup">
                            <p:stCondLst>
                              <p:cond delay="5000"/>
                            </p:stCondLst>
                            <p:childTnLst>
                              <p:par>
                                <p:cTn id="21" presetID="1" presetClass="entr" presetSubtype="0" fill="hold" nodeType="afterEffect">
                                  <p:stCondLst>
                                    <p:cond delay="100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RQA</a:t>
            </a:r>
            <a:endParaRPr lang="en-US" dirty="0"/>
          </a:p>
        </p:txBody>
      </p:sp>
      <p:sp>
        <p:nvSpPr>
          <p:cNvPr id="3" name="Tijdelijke aanduiding voor inhoud 2"/>
          <p:cNvSpPr>
            <a:spLocks noGrp="1"/>
          </p:cNvSpPr>
          <p:nvPr>
            <p:ph idx="4294967295"/>
          </p:nvPr>
        </p:nvSpPr>
        <p:spPr>
          <a:xfrm>
            <a:off x="457200" y="1600200"/>
            <a:ext cx="8229600" cy="4525963"/>
          </a:xfrm>
          <a:prstGeom prst="rect">
            <a:avLst/>
          </a:prstGeom>
        </p:spPr>
        <p:txBody>
          <a:bodyPr>
            <a:normAutofit/>
          </a:bodyPr>
          <a:lstStyle/>
          <a:p>
            <a:r>
              <a:rPr lang="en-US" dirty="0" smtClean="0"/>
              <a:t>Reconstruct the phase space of the system:</a:t>
            </a:r>
          </a:p>
          <a:p>
            <a:pPr marL="914400" lvl="1" indent="-514350">
              <a:buFont typeface="+mj-lt"/>
              <a:buAutoNum type="arabicPeriod"/>
            </a:pPr>
            <a:r>
              <a:rPr lang="en-US" dirty="0" smtClean="0"/>
              <a:t>Make a delayed copy of the time series</a:t>
            </a:r>
          </a:p>
          <a:p>
            <a:pPr marL="914400" lvl="1" indent="-514350">
              <a:buFont typeface="+mj-lt"/>
              <a:buAutoNum type="arabicPeriod"/>
            </a:pPr>
            <a:r>
              <a:rPr lang="en-US" dirty="0" smtClean="0"/>
              <a:t>Plot it against the original time series</a:t>
            </a:r>
          </a:p>
          <a:p>
            <a:pPr lvl="2"/>
            <a:r>
              <a:rPr lang="en-US" dirty="0" smtClean="0"/>
              <a:t>Pick a delay that give you the most unique information</a:t>
            </a:r>
          </a:p>
          <a:p>
            <a:pPr marL="914400" lvl="1" indent="-514350">
              <a:buFont typeface="+mj-lt"/>
              <a:buAutoNum type="arabicPeriod"/>
            </a:pPr>
            <a:r>
              <a:rPr lang="en-US" dirty="0" smtClean="0"/>
              <a:t>The number of delayed copies is the number of dimensions </a:t>
            </a:r>
          </a:p>
          <a:p>
            <a:pPr lvl="2"/>
            <a:r>
              <a:rPr lang="en-US" dirty="0" smtClean="0"/>
              <a:t>Pick number of dimensions that gives the least false </a:t>
            </a:r>
            <a:r>
              <a:rPr lang="en-US" dirty="0" err="1" smtClean="0"/>
              <a:t>neighbours</a:t>
            </a:r>
            <a:endParaRPr lang="en-US" dirty="0" smtClean="0"/>
          </a:p>
          <a:p>
            <a:pPr lvl="1"/>
            <a:endParaRPr lang="en-US" dirty="0"/>
          </a:p>
        </p:txBody>
      </p:sp>
      <p:sp>
        <p:nvSpPr>
          <p:cNvPr id="4" name="Slide Number Placeholder 3"/>
          <p:cNvSpPr>
            <a:spLocks noGrp="1"/>
          </p:cNvSpPr>
          <p:nvPr>
            <p:ph type="sldNum" sz="quarter" idx="12"/>
          </p:nvPr>
        </p:nvSpPr>
        <p:spPr/>
        <p:txBody>
          <a:bodyPr>
            <a:normAutofit fontScale="92500" lnSpcReduction="20000"/>
          </a:bodyPr>
          <a:lstStyle/>
          <a:p>
            <a:fld id="{5744759D-0EFF-4FB2-9CCE-04E00944F0FE}" type="slidenum">
              <a:rPr lang="en-US" smtClean="0"/>
              <a:pPr/>
              <a:t>60</a:t>
            </a:fld>
            <a:endParaRPr lang="en-US"/>
          </a:p>
        </p:txBody>
      </p:sp>
    </p:spTree>
    <p:extLst>
      <p:ext uri="{BB962C8B-B14F-4D97-AF65-F5344CB8AC3E}">
        <p14:creationId xmlns:p14="http://schemas.microsoft.com/office/powerpoint/2010/main" val="1731723080"/>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RQA</a:t>
            </a:r>
            <a:endParaRPr lang="en-US" sz="4000" dirty="0"/>
          </a:p>
        </p:txBody>
      </p:sp>
      <p:sp>
        <p:nvSpPr>
          <p:cNvPr id="4" name="Slide Number Placeholder 3"/>
          <p:cNvSpPr>
            <a:spLocks noGrp="1"/>
          </p:cNvSpPr>
          <p:nvPr>
            <p:ph type="sldNum" sz="quarter" idx="12"/>
          </p:nvPr>
        </p:nvSpPr>
        <p:spPr/>
        <p:txBody>
          <a:bodyPr>
            <a:normAutofit fontScale="92500" lnSpcReduction="20000"/>
          </a:bodyPr>
          <a:lstStyle/>
          <a:p>
            <a:fld id="{E2026428-2821-4944-B349-A7A00597CC98}" type="slidenum">
              <a:rPr lang="nl-NL" smtClean="0"/>
              <a:pPr/>
              <a:t>61</a:t>
            </a:fld>
            <a:endParaRPr lang="nl-NL" dirty="0"/>
          </a:p>
        </p:txBody>
      </p:sp>
      <p:pic>
        <p:nvPicPr>
          <p:cNvPr id="18" name="Picture 3"/>
          <p:cNvPicPr>
            <a:picLocks noChangeArrowheads="1"/>
          </p:cNvPicPr>
          <p:nvPr/>
        </p:nvPicPr>
        <p:blipFill>
          <a:blip r:embed="rId3" cstate="print"/>
          <a:srcRect/>
          <a:stretch>
            <a:fillRect/>
          </a:stretch>
        </p:blipFill>
        <p:spPr bwMode="auto">
          <a:xfrm>
            <a:off x="107504" y="2905200"/>
            <a:ext cx="5256000" cy="1224000"/>
          </a:xfrm>
          <a:prstGeom prst="rect">
            <a:avLst/>
          </a:prstGeom>
          <a:noFill/>
          <a:ln w="25400" cap="rnd">
            <a:solidFill>
              <a:schemeClr val="bg1"/>
            </a:solidFill>
            <a:round/>
            <a:headEnd/>
            <a:tailEnd/>
          </a:ln>
        </p:spPr>
      </p:pic>
      <p:pic>
        <p:nvPicPr>
          <p:cNvPr id="17" name="Picture 3"/>
          <p:cNvPicPr>
            <a:picLocks noChangeArrowheads="1"/>
          </p:cNvPicPr>
          <p:nvPr/>
        </p:nvPicPr>
        <p:blipFill>
          <a:blip r:embed="rId3" cstate="print"/>
          <a:srcRect/>
          <a:stretch>
            <a:fillRect/>
          </a:stretch>
        </p:blipFill>
        <p:spPr bwMode="auto">
          <a:xfrm>
            <a:off x="107504" y="2905200"/>
            <a:ext cx="5256000" cy="1224000"/>
          </a:xfrm>
          <a:prstGeom prst="rect">
            <a:avLst/>
          </a:prstGeom>
          <a:noFill/>
          <a:ln w="25400" cap="rnd">
            <a:solidFill>
              <a:schemeClr val="bg1"/>
            </a:solidFill>
            <a:round/>
            <a:headEnd/>
            <a:tailEnd/>
          </a:ln>
        </p:spPr>
      </p:pic>
      <p:pic>
        <p:nvPicPr>
          <p:cNvPr id="1027" name="Picture 3"/>
          <p:cNvPicPr>
            <a:picLocks noChangeArrowheads="1"/>
          </p:cNvPicPr>
          <p:nvPr/>
        </p:nvPicPr>
        <p:blipFill>
          <a:blip r:embed="rId3" cstate="print"/>
          <a:srcRect/>
          <a:stretch>
            <a:fillRect/>
          </a:stretch>
        </p:blipFill>
        <p:spPr bwMode="auto">
          <a:xfrm>
            <a:off x="107504" y="2905923"/>
            <a:ext cx="5256000" cy="1224000"/>
          </a:xfrm>
          <a:prstGeom prst="rect">
            <a:avLst/>
          </a:prstGeom>
          <a:noFill/>
          <a:ln w="25400" cap="rnd">
            <a:solidFill>
              <a:schemeClr val="bg1"/>
            </a:solidFill>
            <a:round/>
            <a:headEnd/>
            <a:tailEnd/>
          </a:ln>
        </p:spPr>
      </p:pic>
      <p:sp>
        <p:nvSpPr>
          <p:cNvPr id="8" name="Rectangle 7"/>
          <p:cNvSpPr/>
          <p:nvPr/>
        </p:nvSpPr>
        <p:spPr>
          <a:xfrm>
            <a:off x="1692068" y="2941923"/>
            <a:ext cx="3600000" cy="3708000"/>
          </a:xfrm>
          <a:prstGeom prst="rect">
            <a:avLst/>
          </a:prstGeom>
          <a:solidFill>
            <a:srgbClr val="FF0000">
              <a:alpha val="20000"/>
            </a:srgbClr>
          </a:solid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835796" y="3274907"/>
            <a:ext cx="72281" cy="2664304"/>
            <a:chOff x="2051719" y="4293096"/>
            <a:chExt cx="72281" cy="2664304"/>
          </a:xfrm>
        </p:grpSpPr>
        <p:sp>
          <p:nvSpPr>
            <p:cNvPr id="3" name="Oval 2"/>
            <p:cNvSpPr/>
            <p:nvPr/>
          </p:nvSpPr>
          <p:spPr>
            <a:xfrm>
              <a:off x="2051719" y="4293096"/>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052000" y="5589256"/>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2052000" y="6885400"/>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23"/>
          <p:cNvGrpSpPr/>
          <p:nvPr/>
        </p:nvGrpSpPr>
        <p:grpSpPr>
          <a:xfrm>
            <a:off x="1907805" y="3130891"/>
            <a:ext cx="72281" cy="3096360"/>
            <a:chOff x="2051719" y="4103976"/>
            <a:chExt cx="72281" cy="3096360"/>
          </a:xfrm>
        </p:grpSpPr>
        <p:sp>
          <p:nvSpPr>
            <p:cNvPr id="27" name="Oval 26"/>
            <p:cNvSpPr/>
            <p:nvPr/>
          </p:nvSpPr>
          <p:spPr>
            <a:xfrm>
              <a:off x="2051719" y="4103976"/>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2052000" y="5616160"/>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2052000" y="7128336"/>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p:cNvGrpSpPr/>
          <p:nvPr/>
        </p:nvGrpSpPr>
        <p:grpSpPr>
          <a:xfrm>
            <a:off x="1979813" y="3274907"/>
            <a:ext cx="72281" cy="3024352"/>
            <a:chOff x="2051719" y="4247992"/>
            <a:chExt cx="72281" cy="3024352"/>
          </a:xfrm>
        </p:grpSpPr>
        <p:sp>
          <p:nvSpPr>
            <p:cNvPr id="33" name="Oval 32"/>
            <p:cNvSpPr/>
            <p:nvPr/>
          </p:nvSpPr>
          <p:spPr>
            <a:xfrm>
              <a:off x="2051719" y="4247992"/>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2052000" y="5328128"/>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052000" y="7200344"/>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p:cNvGrpSpPr/>
          <p:nvPr/>
        </p:nvGrpSpPr>
        <p:grpSpPr>
          <a:xfrm>
            <a:off x="2051548" y="3562963"/>
            <a:ext cx="72281" cy="2592280"/>
            <a:chOff x="2051719" y="4608056"/>
            <a:chExt cx="72281" cy="2592280"/>
          </a:xfrm>
        </p:grpSpPr>
        <p:sp>
          <p:nvSpPr>
            <p:cNvPr id="37" name="Oval 36"/>
            <p:cNvSpPr/>
            <p:nvPr/>
          </p:nvSpPr>
          <p:spPr>
            <a:xfrm>
              <a:off x="2051719" y="4608056"/>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052000" y="5544152"/>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2052000" y="7128336"/>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oup 39"/>
          <p:cNvGrpSpPr/>
          <p:nvPr/>
        </p:nvGrpSpPr>
        <p:grpSpPr>
          <a:xfrm>
            <a:off x="2123556" y="3058899"/>
            <a:ext cx="72281" cy="2736304"/>
            <a:chOff x="2051719" y="4392016"/>
            <a:chExt cx="72281" cy="2736304"/>
          </a:xfrm>
        </p:grpSpPr>
        <p:sp>
          <p:nvSpPr>
            <p:cNvPr id="41" name="Oval 40"/>
            <p:cNvSpPr/>
            <p:nvPr/>
          </p:nvSpPr>
          <p:spPr>
            <a:xfrm>
              <a:off x="2051719" y="4392016"/>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2052000" y="5760168"/>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052000" y="7056320"/>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 name="Group 43"/>
          <p:cNvGrpSpPr/>
          <p:nvPr/>
        </p:nvGrpSpPr>
        <p:grpSpPr>
          <a:xfrm>
            <a:off x="2195564" y="3418947"/>
            <a:ext cx="72281" cy="2808304"/>
            <a:chOff x="2051719" y="4392016"/>
            <a:chExt cx="72281" cy="2808304"/>
          </a:xfrm>
        </p:grpSpPr>
        <p:sp>
          <p:nvSpPr>
            <p:cNvPr id="45" name="Oval 44"/>
            <p:cNvSpPr/>
            <p:nvPr/>
          </p:nvSpPr>
          <p:spPr>
            <a:xfrm>
              <a:off x="2051719" y="4392016"/>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2052000" y="5616144"/>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2052000" y="7128320"/>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4788156" y="3274923"/>
            <a:ext cx="288000" cy="2952328"/>
            <a:chOff x="1440000" y="4221088"/>
            <a:chExt cx="288000" cy="2952328"/>
          </a:xfrm>
        </p:grpSpPr>
        <p:sp>
          <p:nvSpPr>
            <p:cNvPr id="9" name="TextBox 8"/>
            <p:cNvSpPr txBox="1">
              <a:spLocks noChangeAspect="1"/>
            </p:cNvSpPr>
            <p:nvPr/>
          </p:nvSpPr>
          <p:spPr>
            <a:xfrm>
              <a:off x="1440000" y="4221088"/>
              <a:ext cx="288000" cy="288000"/>
            </a:xfrm>
            <a:prstGeom prst="rect">
              <a:avLst/>
            </a:prstGeom>
            <a:solidFill>
              <a:srgbClr val="FF0000"/>
            </a:solidFill>
            <a:ln w="25400">
              <a:solidFill>
                <a:srgbClr val="FF0000"/>
              </a:solidFill>
            </a:ln>
          </p:spPr>
          <p:txBody>
            <a:bodyPr wrap="square" rtlCol="0" anchor="ctr">
              <a:noAutofit/>
            </a:bodyPr>
            <a:lstStyle/>
            <a:p>
              <a:pPr algn="ctr"/>
              <a:r>
                <a:rPr lang="nl-NL" sz="2000" dirty="0" smtClean="0">
                  <a:solidFill>
                    <a:srgbClr val="0070C0"/>
                  </a:solidFill>
                  <a:latin typeface="+mj-lt"/>
                </a:rPr>
                <a:t>X</a:t>
              </a:r>
              <a:endParaRPr lang="en-US" sz="2000" dirty="0">
                <a:solidFill>
                  <a:srgbClr val="0070C0"/>
                </a:solidFill>
                <a:latin typeface="+mj-lt"/>
              </a:endParaRPr>
            </a:p>
          </p:txBody>
        </p:sp>
        <p:sp>
          <p:nvSpPr>
            <p:cNvPr id="55" name="TextBox 54"/>
            <p:cNvSpPr txBox="1">
              <a:spLocks noChangeAspect="1"/>
            </p:cNvSpPr>
            <p:nvPr/>
          </p:nvSpPr>
          <p:spPr>
            <a:xfrm>
              <a:off x="1440000" y="5589272"/>
              <a:ext cx="288000" cy="288000"/>
            </a:xfrm>
            <a:prstGeom prst="rect">
              <a:avLst/>
            </a:prstGeom>
            <a:solidFill>
              <a:srgbClr val="FF0000"/>
            </a:solidFill>
            <a:ln w="25400">
              <a:solidFill>
                <a:srgbClr val="FF0000"/>
              </a:solidFill>
            </a:ln>
          </p:spPr>
          <p:txBody>
            <a:bodyPr wrap="square" lIns="0" tIns="0" rIns="0" bIns="0" rtlCol="0" anchor="ctr">
              <a:noAutofit/>
            </a:bodyPr>
            <a:lstStyle/>
            <a:p>
              <a:pPr algn="ctr"/>
              <a:r>
                <a:rPr lang="nl-NL" sz="2000" dirty="0" smtClean="0">
                  <a:solidFill>
                    <a:srgbClr val="0070C0"/>
                  </a:solidFill>
                  <a:latin typeface="+mj-lt"/>
                </a:rPr>
                <a:t>Y</a:t>
              </a:r>
              <a:endParaRPr lang="en-US" sz="2000" dirty="0">
                <a:solidFill>
                  <a:srgbClr val="0070C0"/>
                </a:solidFill>
                <a:latin typeface="+mj-lt"/>
              </a:endParaRPr>
            </a:p>
          </p:txBody>
        </p:sp>
        <p:sp>
          <p:nvSpPr>
            <p:cNvPr id="56" name="TextBox 55"/>
            <p:cNvSpPr txBox="1">
              <a:spLocks noChangeAspect="1"/>
            </p:cNvSpPr>
            <p:nvPr/>
          </p:nvSpPr>
          <p:spPr>
            <a:xfrm>
              <a:off x="1440000" y="6885416"/>
              <a:ext cx="288000" cy="288000"/>
            </a:xfrm>
            <a:prstGeom prst="rect">
              <a:avLst/>
            </a:prstGeom>
            <a:solidFill>
              <a:srgbClr val="FF0000"/>
            </a:solidFill>
            <a:ln w="25400">
              <a:solidFill>
                <a:srgbClr val="FF0000"/>
              </a:solidFill>
            </a:ln>
          </p:spPr>
          <p:txBody>
            <a:bodyPr wrap="square" lIns="0" tIns="0" rIns="0" bIns="0" rtlCol="0" anchor="ctr">
              <a:noAutofit/>
            </a:bodyPr>
            <a:lstStyle/>
            <a:p>
              <a:pPr algn="ctr"/>
              <a:r>
                <a:rPr lang="nl-NL" sz="2000" dirty="0" smtClean="0">
                  <a:solidFill>
                    <a:srgbClr val="0070C0"/>
                  </a:solidFill>
                  <a:latin typeface="+mj-lt"/>
                </a:rPr>
                <a:t>Z</a:t>
              </a:r>
              <a:endParaRPr lang="en-US" sz="2000" dirty="0">
                <a:solidFill>
                  <a:srgbClr val="0070C0"/>
                </a:solidFill>
                <a:latin typeface="+mj-lt"/>
              </a:endParaRPr>
            </a:p>
          </p:txBody>
        </p:sp>
      </p:grpSp>
      <p:grpSp>
        <p:nvGrpSpPr>
          <p:cNvPr id="14" name="Group 13"/>
          <p:cNvGrpSpPr/>
          <p:nvPr/>
        </p:nvGrpSpPr>
        <p:grpSpPr>
          <a:xfrm>
            <a:off x="1547664" y="198701"/>
            <a:ext cx="4392087" cy="2582227"/>
            <a:chOff x="1547664" y="1556791"/>
            <a:chExt cx="4392087" cy="2582227"/>
          </a:xfrm>
        </p:grpSpPr>
        <p:sp>
          <p:nvSpPr>
            <p:cNvPr id="26" name="Bent Arrow 25"/>
            <p:cNvSpPr/>
            <p:nvPr/>
          </p:nvSpPr>
          <p:spPr>
            <a:xfrm>
              <a:off x="1547664" y="2636911"/>
              <a:ext cx="504056" cy="1502107"/>
            </a:xfrm>
            <a:prstGeom prst="bentArrow">
              <a:avLst>
                <a:gd name="adj1" fmla="val 25000"/>
                <a:gd name="adj2" fmla="val 25000"/>
                <a:gd name="adj3" fmla="val 25000"/>
                <a:gd name="adj4" fmla="val 43750"/>
              </a:avLst>
            </a:prstGeom>
            <a:solidFill>
              <a:srgbClr val="FF0000"/>
            </a:solidFill>
            <a:ln w="254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2" name="Picture 12" descr="recon_x"/>
            <p:cNvPicPr>
              <a:picLocks noChangeArrowheads="1"/>
            </p:cNvPicPr>
            <p:nvPr/>
          </p:nvPicPr>
          <p:blipFill>
            <a:blip r:embed="rId4" cstate="print"/>
            <a:srcRect r="33018" b="7268"/>
            <a:stretch>
              <a:fillRect/>
            </a:stretch>
          </p:blipFill>
          <p:spPr bwMode="auto">
            <a:xfrm>
              <a:off x="2339751" y="1556791"/>
              <a:ext cx="3600000" cy="2412000"/>
            </a:xfrm>
            <a:prstGeom prst="rect">
              <a:avLst/>
            </a:prstGeom>
            <a:noFill/>
            <a:ln w="25400" cap="rnd">
              <a:solidFill>
                <a:schemeClr val="bg1"/>
              </a:solidFill>
              <a:round/>
              <a:headEnd/>
              <a:tailEnd/>
            </a:ln>
          </p:spPr>
        </p:pic>
      </p:grpSp>
      <p:sp>
        <p:nvSpPr>
          <p:cNvPr id="48" name="Oval 47"/>
          <p:cNvSpPr/>
          <p:nvPr/>
        </p:nvSpPr>
        <p:spPr>
          <a:xfrm>
            <a:off x="3707912" y="1062797"/>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3635904" y="1206813"/>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707912" y="1350829"/>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3923936" y="1422845"/>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4139960" y="1494853"/>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4500000" y="1926901"/>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4355976" y="1638861"/>
            <a:ext cx="72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p:cNvGrpSpPr/>
          <p:nvPr/>
        </p:nvGrpSpPr>
        <p:grpSpPr>
          <a:xfrm>
            <a:off x="2627816" y="1206845"/>
            <a:ext cx="2160208" cy="1440128"/>
            <a:chOff x="-864224" y="3213008"/>
            <a:chExt cx="2160208" cy="1440128"/>
          </a:xfrm>
        </p:grpSpPr>
        <p:sp>
          <p:nvSpPr>
            <p:cNvPr id="58" name="TextBox 57"/>
            <p:cNvSpPr txBox="1">
              <a:spLocks noChangeAspect="1"/>
            </p:cNvSpPr>
            <p:nvPr/>
          </p:nvSpPr>
          <p:spPr>
            <a:xfrm>
              <a:off x="1007984" y="4365136"/>
              <a:ext cx="288000" cy="288000"/>
            </a:xfrm>
            <a:prstGeom prst="rect">
              <a:avLst/>
            </a:prstGeom>
            <a:solidFill>
              <a:srgbClr val="FF0000"/>
            </a:solidFill>
            <a:ln w="25400">
              <a:solidFill>
                <a:srgbClr val="FF0000"/>
              </a:solidFill>
            </a:ln>
          </p:spPr>
          <p:txBody>
            <a:bodyPr wrap="square" rtlCol="0" anchor="ctr">
              <a:noAutofit/>
            </a:bodyPr>
            <a:lstStyle/>
            <a:p>
              <a:pPr algn="ctr"/>
              <a:r>
                <a:rPr lang="nl-NL" sz="2000" dirty="0" smtClean="0">
                  <a:solidFill>
                    <a:srgbClr val="0070C0"/>
                  </a:solidFill>
                  <a:latin typeface="+mj-lt"/>
                </a:rPr>
                <a:t>X</a:t>
              </a:r>
              <a:endParaRPr lang="en-US" sz="2000" dirty="0">
                <a:solidFill>
                  <a:srgbClr val="0070C0"/>
                </a:solidFill>
                <a:latin typeface="+mj-lt"/>
              </a:endParaRPr>
            </a:p>
          </p:txBody>
        </p:sp>
        <p:sp>
          <p:nvSpPr>
            <p:cNvPr id="59" name="TextBox 58"/>
            <p:cNvSpPr txBox="1">
              <a:spLocks noChangeAspect="1"/>
            </p:cNvSpPr>
            <p:nvPr/>
          </p:nvSpPr>
          <p:spPr>
            <a:xfrm>
              <a:off x="-432176" y="4221088"/>
              <a:ext cx="288000" cy="288000"/>
            </a:xfrm>
            <a:prstGeom prst="rect">
              <a:avLst/>
            </a:prstGeom>
            <a:solidFill>
              <a:srgbClr val="FF0000"/>
            </a:solidFill>
            <a:ln w="25400">
              <a:solidFill>
                <a:srgbClr val="FF0000"/>
              </a:solidFill>
            </a:ln>
          </p:spPr>
          <p:txBody>
            <a:bodyPr wrap="square" lIns="0" tIns="0" rIns="0" bIns="0" rtlCol="0" anchor="ctr">
              <a:noAutofit/>
            </a:bodyPr>
            <a:lstStyle/>
            <a:p>
              <a:pPr algn="ctr"/>
              <a:r>
                <a:rPr lang="nl-NL" sz="2000" dirty="0" smtClean="0">
                  <a:solidFill>
                    <a:srgbClr val="0070C0"/>
                  </a:solidFill>
                  <a:latin typeface="+mj-lt"/>
                </a:rPr>
                <a:t>Y</a:t>
              </a:r>
              <a:endParaRPr lang="en-US" sz="2000" dirty="0">
                <a:solidFill>
                  <a:srgbClr val="0070C0"/>
                </a:solidFill>
                <a:latin typeface="+mj-lt"/>
              </a:endParaRPr>
            </a:p>
          </p:txBody>
        </p:sp>
        <p:sp>
          <p:nvSpPr>
            <p:cNvPr id="60" name="TextBox 59"/>
            <p:cNvSpPr txBox="1">
              <a:spLocks noChangeAspect="1"/>
            </p:cNvSpPr>
            <p:nvPr/>
          </p:nvSpPr>
          <p:spPr>
            <a:xfrm>
              <a:off x="-864224" y="3213008"/>
              <a:ext cx="288000" cy="288000"/>
            </a:xfrm>
            <a:prstGeom prst="rect">
              <a:avLst/>
            </a:prstGeom>
            <a:solidFill>
              <a:srgbClr val="FF0000"/>
            </a:solidFill>
            <a:ln w="25400">
              <a:solidFill>
                <a:srgbClr val="FF0000"/>
              </a:solidFill>
            </a:ln>
          </p:spPr>
          <p:txBody>
            <a:bodyPr wrap="square" lIns="0" tIns="0" rIns="0" bIns="0" rtlCol="0" anchor="ctr">
              <a:noAutofit/>
            </a:bodyPr>
            <a:lstStyle/>
            <a:p>
              <a:pPr algn="ctr"/>
              <a:r>
                <a:rPr lang="nl-NL" sz="2000" dirty="0" smtClean="0">
                  <a:solidFill>
                    <a:srgbClr val="0070C0"/>
                  </a:solidFill>
                  <a:latin typeface="+mj-lt"/>
                </a:rPr>
                <a:t>Z</a:t>
              </a:r>
              <a:endParaRPr lang="en-US" sz="2000" dirty="0">
                <a:solidFill>
                  <a:srgbClr val="0070C0"/>
                </a:solidFill>
                <a:latin typeface="+mj-lt"/>
              </a:endParaRPr>
            </a:p>
          </p:txBody>
        </p:sp>
      </p:grpSp>
    </p:spTree>
    <p:extLst>
      <p:ext uri="{BB962C8B-B14F-4D97-AF65-F5344CB8AC3E}">
        <p14:creationId xmlns:p14="http://schemas.microsoft.com/office/powerpoint/2010/main" val="39421225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path" presetSubtype="0" accel="50000" decel="50000" fill="hold" nodeType="clickEffect">
                                  <p:stCondLst>
                                    <p:cond delay="0"/>
                                  </p:stCondLst>
                                  <p:childTnLst>
                                    <p:animMotion origin="layout" path="M 4.44444E-6 -0.00278 L 4.44444E-6 0.09074 C 4.44444E-6 0.1324 0.02013 0.18611 0.03715 0.18611 L 0.075 0.18611 " pathEditMode="relative" rAng="0" ptsTypes="FfFF">
                                      <p:cBhvr>
                                        <p:cTn id="6" dur="2000" fill="hold"/>
                                        <p:tgtEl>
                                          <p:spTgt spid="17"/>
                                        </p:tgtEl>
                                        <p:attrNameLst>
                                          <p:attrName>ppt_x</p:attrName>
                                          <p:attrName>ppt_y</p:attrName>
                                        </p:attrNameLst>
                                      </p:cBhvr>
                                      <p:rCtr x="3750" y="9444"/>
                                    </p:animMotion>
                                  </p:childTnLst>
                                </p:cTn>
                              </p:par>
                            </p:childTnLst>
                          </p:cTn>
                        </p:par>
                        <p:par>
                          <p:cTn id="7" fill="hold">
                            <p:stCondLst>
                              <p:cond delay="2000"/>
                            </p:stCondLst>
                            <p:childTnLst>
                              <p:par>
                                <p:cTn id="8" presetID="36" presetClass="path" presetSubtype="0" accel="50000" decel="50000" fill="hold" nodeType="afterEffect">
                                  <p:stCondLst>
                                    <p:cond delay="0"/>
                                  </p:stCondLst>
                                  <p:childTnLst>
                                    <p:animMotion origin="layout" path="M 0.075 0.18935 L 0.075 0.28102 C 0.075 0.32199 0.09513 0.37407 0.11215 0.37407 L 0.15 0.37407 " pathEditMode="relative" rAng="0" ptsTypes="FfFF">
                                      <p:cBhvr>
                                        <p:cTn id="9" dur="2000" fill="hold"/>
                                        <p:tgtEl>
                                          <p:spTgt spid="18"/>
                                        </p:tgtEl>
                                        <p:attrNameLst>
                                          <p:attrName>ppt_x</p:attrName>
                                          <p:attrName>ppt_y</p:attrName>
                                        </p:attrNameLst>
                                      </p:cBhvr>
                                      <p:rCtr x="3750" y="9236"/>
                                    </p:animMotion>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57"/>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childTnLst>
                                </p:cTn>
                              </p:par>
                            </p:childTnLst>
                          </p:cTn>
                        </p:par>
                        <p:par>
                          <p:cTn id="30" fill="hold">
                            <p:stCondLst>
                              <p:cond delay="0"/>
                            </p:stCondLst>
                            <p:childTnLst>
                              <p:par>
                                <p:cTn id="31" presetID="1" presetClass="entr" presetSubtype="0" fill="hold" nodeType="afterEffect">
                                  <p:stCondLst>
                                    <p:cond delay="1000"/>
                                  </p:stCondLst>
                                  <p:childTnLst>
                                    <p:set>
                                      <p:cBhvr>
                                        <p:cTn id="32" dur="1" fill="hold">
                                          <p:stCondLst>
                                            <p:cond delay="0"/>
                                          </p:stCondLst>
                                        </p:cTn>
                                        <p:tgtEl>
                                          <p:spTgt spid="24"/>
                                        </p:tgtEl>
                                        <p:attrNameLst>
                                          <p:attrName>style.visibility</p:attrName>
                                        </p:attrNameLst>
                                      </p:cBhvr>
                                      <p:to>
                                        <p:strVal val="visible"/>
                                      </p:to>
                                    </p:set>
                                  </p:childTnLst>
                                </p:cTn>
                              </p:par>
                            </p:childTnLst>
                          </p:cTn>
                        </p:par>
                        <p:par>
                          <p:cTn id="33" fill="hold">
                            <p:stCondLst>
                              <p:cond delay="1000"/>
                            </p:stCondLst>
                            <p:childTnLst>
                              <p:par>
                                <p:cTn id="34" presetID="1" presetClass="entr" presetSubtype="0" fill="hold" nodeType="afterEffect">
                                  <p:stCondLst>
                                    <p:cond delay="1000"/>
                                  </p:stCondLst>
                                  <p:childTnLst>
                                    <p:set>
                                      <p:cBhvr>
                                        <p:cTn id="35" dur="1" fill="hold">
                                          <p:stCondLst>
                                            <p:cond delay="0"/>
                                          </p:stCondLst>
                                        </p:cTn>
                                        <p:tgtEl>
                                          <p:spTgt spid="32"/>
                                        </p:tgtEl>
                                        <p:attrNameLst>
                                          <p:attrName>style.visibility</p:attrName>
                                        </p:attrNameLst>
                                      </p:cBhvr>
                                      <p:to>
                                        <p:strVal val="visible"/>
                                      </p:to>
                                    </p:set>
                                  </p:childTnLst>
                                </p:cTn>
                              </p:par>
                            </p:childTnLst>
                          </p:cTn>
                        </p:par>
                        <p:par>
                          <p:cTn id="36" fill="hold">
                            <p:stCondLst>
                              <p:cond delay="2000"/>
                            </p:stCondLst>
                            <p:childTnLst>
                              <p:par>
                                <p:cTn id="37" presetID="1" presetClass="entr" presetSubtype="0" fill="hold" nodeType="afterEffect">
                                  <p:stCondLst>
                                    <p:cond delay="1000"/>
                                  </p:stCondLst>
                                  <p:childTnLst>
                                    <p:set>
                                      <p:cBhvr>
                                        <p:cTn id="38" dur="1" fill="hold">
                                          <p:stCondLst>
                                            <p:cond delay="0"/>
                                          </p:stCondLst>
                                        </p:cTn>
                                        <p:tgtEl>
                                          <p:spTgt spid="36"/>
                                        </p:tgtEl>
                                        <p:attrNameLst>
                                          <p:attrName>style.visibility</p:attrName>
                                        </p:attrNameLst>
                                      </p:cBhvr>
                                      <p:to>
                                        <p:strVal val="visible"/>
                                      </p:to>
                                    </p:set>
                                  </p:childTnLst>
                                </p:cTn>
                              </p:par>
                            </p:childTnLst>
                          </p:cTn>
                        </p:par>
                        <p:par>
                          <p:cTn id="39" fill="hold">
                            <p:stCondLst>
                              <p:cond delay="3000"/>
                            </p:stCondLst>
                            <p:childTnLst>
                              <p:par>
                                <p:cTn id="40" presetID="1" presetClass="entr" presetSubtype="0" fill="hold" nodeType="afterEffect">
                                  <p:stCondLst>
                                    <p:cond delay="1000"/>
                                  </p:stCondLst>
                                  <p:childTnLst>
                                    <p:set>
                                      <p:cBhvr>
                                        <p:cTn id="41" dur="1" fill="hold">
                                          <p:stCondLst>
                                            <p:cond delay="0"/>
                                          </p:stCondLst>
                                        </p:cTn>
                                        <p:tgtEl>
                                          <p:spTgt spid="40"/>
                                        </p:tgtEl>
                                        <p:attrNameLst>
                                          <p:attrName>style.visibility</p:attrName>
                                        </p:attrNameLst>
                                      </p:cBhvr>
                                      <p:to>
                                        <p:strVal val="visible"/>
                                      </p:to>
                                    </p:set>
                                  </p:childTnLst>
                                </p:cTn>
                              </p:par>
                            </p:childTnLst>
                          </p:cTn>
                        </p:par>
                        <p:par>
                          <p:cTn id="42" fill="hold">
                            <p:stCondLst>
                              <p:cond delay="4000"/>
                            </p:stCondLst>
                            <p:childTnLst>
                              <p:par>
                                <p:cTn id="43" presetID="1" presetClass="entr" presetSubtype="0" fill="hold" nodeType="afterEffect">
                                  <p:stCondLst>
                                    <p:cond delay="1000"/>
                                  </p:stCondLst>
                                  <p:childTnLst>
                                    <p:set>
                                      <p:cBhvr>
                                        <p:cTn id="44" dur="1" fill="hold">
                                          <p:stCondLst>
                                            <p:cond delay="0"/>
                                          </p:stCondLst>
                                        </p:cTn>
                                        <p:tgtEl>
                                          <p:spTgt spid="4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8"/>
                                        </p:tgtEl>
                                        <p:attrNameLst>
                                          <p:attrName>style.visibility</p:attrName>
                                        </p:attrNameLst>
                                      </p:cBhvr>
                                      <p:to>
                                        <p:strVal val="visible"/>
                                      </p:to>
                                    </p:set>
                                  </p:childTnLst>
                                </p:cTn>
                              </p:par>
                            </p:childTnLst>
                          </p:cTn>
                        </p:par>
                        <p:par>
                          <p:cTn id="49" fill="hold">
                            <p:stCondLst>
                              <p:cond delay="0"/>
                            </p:stCondLst>
                            <p:childTnLst>
                              <p:par>
                                <p:cTn id="50" presetID="1" presetClass="entr" presetSubtype="0" fill="hold" grpId="0" nodeType="afterEffect">
                                  <p:stCondLst>
                                    <p:cond delay="1000"/>
                                  </p:stCondLst>
                                  <p:childTnLst>
                                    <p:set>
                                      <p:cBhvr>
                                        <p:cTn id="51" dur="1" fill="hold">
                                          <p:stCondLst>
                                            <p:cond delay="0"/>
                                          </p:stCondLst>
                                        </p:cTn>
                                        <p:tgtEl>
                                          <p:spTgt spid="49"/>
                                        </p:tgtEl>
                                        <p:attrNameLst>
                                          <p:attrName>style.visibility</p:attrName>
                                        </p:attrNameLst>
                                      </p:cBhvr>
                                      <p:to>
                                        <p:strVal val="visible"/>
                                      </p:to>
                                    </p:set>
                                  </p:childTnLst>
                                </p:cTn>
                              </p:par>
                            </p:childTnLst>
                          </p:cTn>
                        </p:par>
                        <p:par>
                          <p:cTn id="52" fill="hold">
                            <p:stCondLst>
                              <p:cond delay="1000"/>
                            </p:stCondLst>
                            <p:childTnLst>
                              <p:par>
                                <p:cTn id="53" presetID="1" presetClass="entr" presetSubtype="0" fill="hold" grpId="0" nodeType="afterEffect">
                                  <p:stCondLst>
                                    <p:cond delay="1000"/>
                                  </p:stCondLst>
                                  <p:childTnLst>
                                    <p:set>
                                      <p:cBhvr>
                                        <p:cTn id="54" dur="1" fill="hold">
                                          <p:stCondLst>
                                            <p:cond delay="0"/>
                                          </p:stCondLst>
                                        </p:cTn>
                                        <p:tgtEl>
                                          <p:spTgt spid="50"/>
                                        </p:tgtEl>
                                        <p:attrNameLst>
                                          <p:attrName>style.visibility</p:attrName>
                                        </p:attrNameLst>
                                      </p:cBhvr>
                                      <p:to>
                                        <p:strVal val="visible"/>
                                      </p:to>
                                    </p:set>
                                  </p:childTnLst>
                                </p:cTn>
                              </p:par>
                            </p:childTnLst>
                          </p:cTn>
                        </p:par>
                        <p:par>
                          <p:cTn id="55" fill="hold">
                            <p:stCondLst>
                              <p:cond delay="2000"/>
                            </p:stCondLst>
                            <p:childTnLst>
                              <p:par>
                                <p:cTn id="56" presetID="1" presetClass="entr" presetSubtype="0" fill="hold" grpId="0" nodeType="afterEffect">
                                  <p:stCondLst>
                                    <p:cond delay="1000"/>
                                  </p:stCondLst>
                                  <p:childTnLst>
                                    <p:set>
                                      <p:cBhvr>
                                        <p:cTn id="57" dur="1" fill="hold">
                                          <p:stCondLst>
                                            <p:cond delay="0"/>
                                          </p:stCondLst>
                                        </p:cTn>
                                        <p:tgtEl>
                                          <p:spTgt spid="51"/>
                                        </p:tgtEl>
                                        <p:attrNameLst>
                                          <p:attrName>style.visibility</p:attrName>
                                        </p:attrNameLst>
                                      </p:cBhvr>
                                      <p:to>
                                        <p:strVal val="visible"/>
                                      </p:to>
                                    </p:set>
                                  </p:childTnLst>
                                </p:cTn>
                              </p:par>
                            </p:childTnLst>
                          </p:cTn>
                        </p:par>
                        <p:par>
                          <p:cTn id="58" fill="hold">
                            <p:stCondLst>
                              <p:cond delay="3000"/>
                            </p:stCondLst>
                            <p:childTnLst>
                              <p:par>
                                <p:cTn id="59" presetID="1" presetClass="entr" presetSubtype="0" fill="hold" grpId="0" nodeType="afterEffect">
                                  <p:stCondLst>
                                    <p:cond delay="1000"/>
                                  </p:stCondLst>
                                  <p:childTnLst>
                                    <p:set>
                                      <p:cBhvr>
                                        <p:cTn id="60" dur="1" fill="hold">
                                          <p:stCondLst>
                                            <p:cond delay="0"/>
                                          </p:stCondLst>
                                        </p:cTn>
                                        <p:tgtEl>
                                          <p:spTgt spid="52"/>
                                        </p:tgtEl>
                                        <p:attrNameLst>
                                          <p:attrName>style.visibility</p:attrName>
                                        </p:attrNameLst>
                                      </p:cBhvr>
                                      <p:to>
                                        <p:strVal val="visible"/>
                                      </p:to>
                                    </p:set>
                                  </p:childTnLst>
                                </p:cTn>
                              </p:par>
                            </p:childTnLst>
                          </p:cTn>
                        </p:par>
                        <p:par>
                          <p:cTn id="61" fill="hold">
                            <p:stCondLst>
                              <p:cond delay="4000"/>
                            </p:stCondLst>
                            <p:childTnLst>
                              <p:par>
                                <p:cTn id="62" presetID="1" presetClass="entr" presetSubtype="0" fill="hold" grpId="0" nodeType="afterEffect">
                                  <p:stCondLst>
                                    <p:cond delay="1000"/>
                                  </p:stCondLst>
                                  <p:childTnLst>
                                    <p:set>
                                      <p:cBhvr>
                                        <p:cTn id="63" dur="1" fill="hold">
                                          <p:stCondLst>
                                            <p:cond delay="0"/>
                                          </p:stCondLst>
                                        </p:cTn>
                                        <p:tgtEl>
                                          <p:spTgt spid="54"/>
                                        </p:tgtEl>
                                        <p:attrNameLst>
                                          <p:attrName>style.visibility</p:attrName>
                                        </p:attrNameLst>
                                      </p:cBhvr>
                                      <p:to>
                                        <p:strVal val="visible"/>
                                      </p:to>
                                    </p:set>
                                  </p:childTnLst>
                                </p:cTn>
                              </p:par>
                            </p:childTnLst>
                          </p:cTn>
                        </p:par>
                        <p:par>
                          <p:cTn id="64" fill="hold">
                            <p:stCondLst>
                              <p:cond delay="5000"/>
                            </p:stCondLst>
                            <p:childTnLst>
                              <p:par>
                                <p:cTn id="65" presetID="1" presetClass="entr" presetSubtype="0" fill="hold" grpId="0" nodeType="afterEffect">
                                  <p:stCondLst>
                                    <p:cond delay="1000"/>
                                  </p:stCondLst>
                                  <p:childTnLst>
                                    <p:set>
                                      <p:cBhvr>
                                        <p:cTn id="66"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8" grpId="0" animBg="1"/>
      <p:bldP spid="49" grpId="0" animBg="1"/>
      <p:bldP spid="50" grpId="0" animBg="1"/>
      <p:bldP spid="51" grpId="0" animBg="1"/>
      <p:bldP spid="52" grpId="0" animBg="1"/>
      <p:bldP spid="53" grpId="0" animBg="1"/>
      <p:bldP spid="54"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RQA outcomes</a:t>
            </a:r>
            <a:endParaRPr lang="en-US" dirty="0"/>
          </a:p>
        </p:txBody>
      </p:sp>
      <p:sp>
        <p:nvSpPr>
          <p:cNvPr id="3" name="Tijdelijke aanduiding voor inhoud 2"/>
          <p:cNvSpPr>
            <a:spLocks noGrp="1"/>
          </p:cNvSpPr>
          <p:nvPr>
            <p:ph idx="4294967295"/>
          </p:nvPr>
        </p:nvSpPr>
        <p:spPr>
          <a:xfrm>
            <a:off x="457200" y="1600200"/>
            <a:ext cx="8229600" cy="4525963"/>
          </a:xfrm>
          <a:prstGeom prst="rect">
            <a:avLst/>
          </a:prstGeom>
        </p:spPr>
        <p:txBody>
          <a:bodyPr>
            <a:normAutofit/>
          </a:bodyPr>
          <a:lstStyle/>
          <a:p>
            <a:r>
              <a:rPr lang="en-US" dirty="0"/>
              <a:t>R</a:t>
            </a:r>
            <a:r>
              <a:rPr lang="en-US" dirty="0" smtClean="0"/>
              <a:t>ecurrence = points that are nearby</a:t>
            </a:r>
          </a:p>
          <a:p>
            <a:pPr lvl="1"/>
            <a:r>
              <a:rPr lang="en-US" dirty="0" smtClean="0"/>
              <a:t>Confinement of the attractor (behavior in phase space)</a:t>
            </a:r>
          </a:p>
          <a:p>
            <a:r>
              <a:rPr lang="en-US" dirty="0" smtClean="0"/>
              <a:t>Determinism = points that remain nearby</a:t>
            </a:r>
          </a:p>
          <a:p>
            <a:pPr lvl="1"/>
            <a:r>
              <a:rPr lang="en-US" dirty="0" smtClean="0"/>
              <a:t>Recurrences sustained over time</a:t>
            </a:r>
          </a:p>
          <a:p>
            <a:r>
              <a:rPr lang="en-US" dirty="0" smtClean="0"/>
              <a:t>Entropy = entropy of distribution of recurring patterns</a:t>
            </a:r>
          </a:p>
          <a:p>
            <a:pPr lvl="1"/>
            <a:r>
              <a:rPr lang="en-US" dirty="0" smtClean="0"/>
              <a:t>Complexity of the attractor </a:t>
            </a:r>
          </a:p>
          <a:p>
            <a:r>
              <a:rPr lang="en-US" dirty="0" smtClean="0"/>
              <a:t>Mean line/ max line = how long points remain nearby</a:t>
            </a:r>
          </a:p>
          <a:p>
            <a:pPr lvl="1"/>
            <a:r>
              <a:rPr lang="en-US" dirty="0" smtClean="0"/>
              <a:t>i.e., how stable is the system</a:t>
            </a:r>
          </a:p>
          <a:p>
            <a:endParaRPr lang="en-US" dirty="0"/>
          </a:p>
        </p:txBody>
      </p:sp>
      <p:sp>
        <p:nvSpPr>
          <p:cNvPr id="4" name="Slide Number Placeholder 3"/>
          <p:cNvSpPr>
            <a:spLocks noGrp="1"/>
          </p:cNvSpPr>
          <p:nvPr>
            <p:ph type="sldNum" sz="quarter" idx="12"/>
          </p:nvPr>
        </p:nvSpPr>
        <p:spPr/>
        <p:txBody>
          <a:bodyPr>
            <a:normAutofit fontScale="92500" lnSpcReduction="20000"/>
          </a:bodyPr>
          <a:lstStyle/>
          <a:p>
            <a:fld id="{5744759D-0EFF-4FB2-9CCE-04E00944F0FE}" type="slidenum">
              <a:rPr lang="en-US" smtClean="0"/>
              <a:pPr/>
              <a:t>62</a:t>
            </a:fld>
            <a:endParaRPr lang="en-US"/>
          </a:p>
        </p:txBody>
      </p:sp>
    </p:spTree>
    <p:extLst>
      <p:ext uri="{BB962C8B-B14F-4D97-AF65-F5344CB8AC3E}">
        <p14:creationId xmlns:p14="http://schemas.microsoft.com/office/powerpoint/2010/main" val="38756090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p:cNvSpPr>
            <a:spLocks noGrp="1"/>
          </p:cNvSpPr>
          <p:nvPr>
            <p:ph type="title"/>
          </p:nvPr>
        </p:nvSpPr>
        <p:spPr>
          <a:xfrm>
            <a:off x="609600" y="270199"/>
            <a:ext cx="7772400" cy="683661"/>
          </a:xfrm>
        </p:spPr>
        <p:txBody>
          <a:bodyPr/>
          <a:lstStyle/>
          <a:p>
            <a:pPr algn="ctr"/>
            <a:r>
              <a:rPr lang="nl-NL" b="1" dirty="0" err="1">
                <a:solidFill>
                  <a:srgbClr val="660066"/>
                </a:solidFill>
                <a:ea typeface="ＭＳ Ｐゴシック" charset="0"/>
                <a:cs typeface="ＭＳ Ｐゴシック" charset="0"/>
              </a:rPr>
              <a:t>Ergodic</a:t>
            </a:r>
            <a:r>
              <a:rPr lang="nl-NL" b="1" dirty="0">
                <a:solidFill>
                  <a:srgbClr val="660066"/>
                </a:solidFill>
                <a:ea typeface="ＭＳ Ｐゴシック" charset="0"/>
                <a:cs typeface="ＭＳ Ｐゴシック" charset="0"/>
              </a:rPr>
              <a:t> </a:t>
            </a:r>
            <a:r>
              <a:rPr lang="nl-NL" b="1" dirty="0" err="1">
                <a:solidFill>
                  <a:srgbClr val="660066"/>
                </a:solidFill>
                <a:ea typeface="ＭＳ Ｐゴシック" charset="0"/>
                <a:cs typeface="ＭＳ Ｐゴシック" charset="0"/>
              </a:rPr>
              <a:t>theorems</a:t>
            </a:r>
            <a:r>
              <a:rPr lang="nl-NL" b="1" dirty="0">
                <a:solidFill>
                  <a:srgbClr val="660066"/>
                </a:solidFill>
                <a:ea typeface="ＭＳ Ｐゴシック" charset="0"/>
                <a:cs typeface="ＭＳ Ｐゴシック" charset="0"/>
              </a:rPr>
              <a:t> </a:t>
            </a:r>
            <a:r>
              <a:rPr lang="nl-NL" b="1" dirty="0" err="1" smtClean="0">
                <a:solidFill>
                  <a:srgbClr val="660066"/>
                </a:solidFill>
                <a:ea typeface="ＭＳ Ｐゴシック" charset="0"/>
                <a:cs typeface="ＭＳ Ｐゴシック" charset="0"/>
              </a:rPr>
              <a:t>and</a:t>
            </a:r>
            <a:r>
              <a:rPr lang="nl-NL" b="1" dirty="0">
                <a:solidFill>
                  <a:srgbClr val="660066"/>
                </a:solidFill>
                <a:ea typeface="ＭＳ Ｐゴシック" charset="0"/>
                <a:cs typeface="ＭＳ Ｐゴシック" charset="0"/>
              </a:rPr>
              <a:t> </a:t>
            </a:r>
            <a:r>
              <a:rPr lang="nl-NL" b="1" dirty="0" err="1" smtClean="0">
                <a:solidFill>
                  <a:srgbClr val="660066"/>
                </a:solidFill>
                <a:ea typeface="ＭＳ Ｐゴシック" charset="0"/>
                <a:cs typeface="ＭＳ Ｐゴシック" charset="0"/>
              </a:rPr>
              <a:t>psychology</a:t>
            </a:r>
            <a:r>
              <a:rPr lang="nl-NL" b="1" dirty="0" smtClean="0">
                <a:solidFill>
                  <a:srgbClr val="660066"/>
                </a:solidFill>
                <a:ea typeface="ＭＳ Ｐゴシック" charset="0"/>
                <a:cs typeface="ＭＳ Ｐゴシック" charset="0"/>
              </a:rPr>
              <a:t> </a:t>
            </a:r>
            <a:endParaRPr lang="en-GB" dirty="0">
              <a:solidFill>
                <a:srgbClr val="660066"/>
              </a:solidFill>
              <a:ea typeface="ＭＳ Ｐゴシック" charset="0"/>
              <a:cs typeface="ＭＳ Ｐゴシック" charset="0"/>
            </a:endParaRPr>
          </a:p>
        </p:txBody>
      </p:sp>
      <p:sp>
        <p:nvSpPr>
          <p:cNvPr id="35843" name="Tijdelijke aanduiding voor inhoud 2"/>
          <p:cNvSpPr>
            <a:spLocks noGrp="1"/>
          </p:cNvSpPr>
          <p:nvPr>
            <p:ph idx="4294967295"/>
          </p:nvPr>
        </p:nvSpPr>
        <p:spPr>
          <a:xfrm>
            <a:off x="189163" y="1270001"/>
            <a:ext cx="8796075" cy="5188856"/>
          </a:xfrm>
          <a:prstGeom prst="rect">
            <a:avLst/>
          </a:prstGeom>
        </p:spPr>
        <p:txBody>
          <a:bodyPr>
            <a:normAutofit/>
          </a:bodyPr>
          <a:lstStyle/>
          <a:p>
            <a:pPr>
              <a:buFontTx/>
              <a:buNone/>
            </a:pPr>
            <a:r>
              <a:rPr lang="en-GB" dirty="0">
                <a:solidFill>
                  <a:srgbClr val="000090"/>
                </a:solidFill>
                <a:latin typeface="+mj-lt"/>
                <a:ea typeface="ＭＳ Ｐゴシック" charset="0"/>
                <a:cs typeface="ＭＳ Ｐゴシック" charset="0"/>
              </a:rPr>
              <a:t>	</a:t>
            </a:r>
            <a:r>
              <a:rPr lang="en-GB" sz="3000" i="1" dirty="0" smtClean="0">
                <a:latin typeface="+mj-lt"/>
                <a:ea typeface="ＭＳ Ｐゴシック" charset="0"/>
                <a:cs typeface="ＭＳ Ｐゴシック" charset="0"/>
              </a:rPr>
              <a:t>Inter-individual </a:t>
            </a:r>
            <a:r>
              <a:rPr lang="en-GB" sz="3000" dirty="0">
                <a:latin typeface="+mj-lt"/>
                <a:ea typeface="ＭＳ Ｐゴシック" charset="0"/>
                <a:cs typeface="ＭＳ Ｐゴシック" charset="0"/>
              </a:rPr>
              <a:t>variation yield the same results as </a:t>
            </a:r>
            <a:r>
              <a:rPr lang="en-GB" sz="3000" i="1" dirty="0" smtClean="0">
                <a:latin typeface="+mj-lt"/>
                <a:ea typeface="ＭＳ Ｐゴシック" charset="0"/>
                <a:cs typeface="ＭＳ Ｐゴシック" charset="0"/>
              </a:rPr>
              <a:t>intra-individual </a:t>
            </a:r>
            <a:r>
              <a:rPr lang="en-GB" sz="3000" dirty="0">
                <a:latin typeface="+mj-lt"/>
                <a:ea typeface="ＭＳ Ｐゴシック" charset="0"/>
                <a:cs typeface="ＭＳ Ｐゴシック" charset="0"/>
              </a:rPr>
              <a:t>variation </a:t>
            </a:r>
            <a:r>
              <a:rPr lang="en-GB" sz="3000" dirty="0" smtClean="0">
                <a:latin typeface="+mj-lt"/>
                <a:ea typeface="ＭＳ Ｐゴシック" charset="0"/>
                <a:cs typeface="ＭＳ Ｐゴシック" charset="0"/>
              </a:rPr>
              <a:t>when there is</a:t>
            </a:r>
          </a:p>
          <a:p>
            <a:pPr>
              <a:buFontTx/>
              <a:buNone/>
            </a:pPr>
            <a:endParaRPr lang="en-GB" sz="3000" dirty="0">
              <a:latin typeface="+mj-lt"/>
              <a:ea typeface="ＭＳ Ｐゴシック" charset="0"/>
              <a:cs typeface="ＭＳ Ｐゴシック" charset="0"/>
            </a:endParaRPr>
          </a:p>
          <a:p>
            <a:pPr marL="0" indent="0">
              <a:buNone/>
            </a:pPr>
            <a:r>
              <a:rPr lang="en-GB" sz="2800" dirty="0" smtClean="0">
                <a:latin typeface="+mj-lt"/>
                <a:ea typeface="ＭＳ Ｐゴシック" charset="0"/>
                <a:cs typeface="ＭＳ Ｐゴシック" charset="0"/>
              </a:rPr>
              <a:t>Homogeneity: Each subject needs to obey the same  statistical model </a:t>
            </a:r>
            <a:r>
              <a:rPr lang="en-GB" sz="1800" dirty="0" smtClean="0">
                <a:latin typeface="+mj-lt"/>
                <a:ea typeface="ＭＳ Ｐゴシック" charset="0"/>
                <a:cs typeface="ＭＳ Ｐゴシック" charset="0"/>
              </a:rPr>
              <a:t>(nr. of factors is identical, and factor loadings must be invariant)</a:t>
            </a:r>
          </a:p>
          <a:p>
            <a:pPr marL="0" indent="0">
              <a:buNone/>
            </a:pPr>
            <a:endParaRPr lang="en-GB" sz="1800" dirty="0" smtClean="0">
              <a:latin typeface="+mj-lt"/>
              <a:ea typeface="ＭＳ Ｐゴシック" charset="0"/>
              <a:cs typeface="ＭＳ Ｐゴシック" charset="0"/>
            </a:endParaRPr>
          </a:p>
          <a:p>
            <a:pPr marL="0" indent="0">
              <a:buNone/>
            </a:pPr>
            <a:r>
              <a:rPr lang="en-GB" sz="2800" dirty="0" err="1" smtClean="0">
                <a:latin typeface="+mj-lt"/>
                <a:ea typeface="ＭＳ Ｐゴシック" charset="0"/>
                <a:cs typeface="ＭＳ Ｐゴシック" charset="0"/>
              </a:rPr>
              <a:t>Stationarity</a:t>
            </a:r>
            <a:r>
              <a:rPr lang="en-GB" sz="2800" dirty="0" smtClean="0">
                <a:latin typeface="+mj-lt"/>
                <a:ea typeface="ＭＳ Ｐゴシック" charset="0"/>
                <a:cs typeface="ＭＳ Ｐゴシック" charset="0"/>
              </a:rPr>
              <a:t>: Statistical parameters should remain invariant over time </a:t>
            </a:r>
            <a:r>
              <a:rPr lang="en-GB" sz="1800" dirty="0" smtClean="0">
                <a:latin typeface="+mj-lt"/>
                <a:ea typeface="ＭＳ Ｐゴシック" charset="0"/>
                <a:cs typeface="ＭＳ Ｐゴシック" charset="0"/>
              </a:rPr>
              <a:t>(</a:t>
            </a:r>
            <a:r>
              <a:rPr lang="en-GB" sz="1800" i="1" dirty="0" smtClean="0">
                <a:latin typeface="+mj-lt"/>
                <a:ea typeface="ＭＳ Ｐゴシック" charset="0"/>
                <a:cs typeface="ＭＳ Ｐゴシック" charset="0"/>
              </a:rPr>
              <a:t>Means</a:t>
            </a:r>
            <a:r>
              <a:rPr lang="en-GB" sz="1800" dirty="0" smtClean="0">
                <a:latin typeface="+mj-lt"/>
                <a:ea typeface="ＭＳ Ｐゴシック" charset="0"/>
                <a:cs typeface="ＭＳ Ｐゴシック" charset="0"/>
              </a:rPr>
              <a:t>, </a:t>
            </a:r>
            <a:r>
              <a:rPr lang="en-GB" sz="1800" i="1" dirty="0" smtClean="0">
                <a:latin typeface="+mj-lt"/>
                <a:ea typeface="ＭＳ Ｐゴシック" charset="0"/>
                <a:cs typeface="ＭＳ Ｐゴシック" charset="0"/>
              </a:rPr>
              <a:t>SD</a:t>
            </a:r>
            <a:r>
              <a:rPr lang="en-GB" sz="1800" dirty="0" smtClean="0">
                <a:latin typeface="+mj-lt"/>
                <a:ea typeface="ＭＳ Ｐゴシック" charset="0"/>
                <a:cs typeface="ＭＳ Ｐゴシック" charset="0"/>
              </a:rPr>
              <a:t>’s, </a:t>
            </a:r>
            <a:r>
              <a:rPr lang="en-GB" sz="1800" dirty="0" smtClean="0">
                <a:latin typeface="+mj-lt"/>
                <a:ea typeface="ＭＳ Ｐゴシック" charset="0"/>
                <a:cs typeface="ＭＳ Ｐゴシック" charset="0"/>
              </a:rPr>
              <a:t>factor loadings remain the same over time)</a:t>
            </a:r>
          </a:p>
          <a:p>
            <a:pPr>
              <a:buFontTx/>
              <a:buAutoNum type="arabicPeriod"/>
            </a:pPr>
            <a:endParaRPr lang="en-GB" sz="2400" dirty="0" smtClean="0">
              <a:latin typeface="+mj-lt"/>
              <a:ea typeface="ＭＳ Ｐゴシック" charset="0"/>
              <a:cs typeface="ＭＳ Ｐゴシック" charset="0"/>
            </a:endParaRPr>
          </a:p>
          <a:p>
            <a:pPr algn="r">
              <a:buFontTx/>
              <a:buNone/>
            </a:pPr>
            <a:endParaRPr lang="en-GB" sz="1800" dirty="0" smtClean="0">
              <a:latin typeface="+mj-lt"/>
              <a:ea typeface="ＭＳ Ｐゴシック" charset="0"/>
              <a:cs typeface="ＭＳ Ｐゴシック" charset="0"/>
            </a:endParaRPr>
          </a:p>
          <a:p>
            <a:pPr algn="r">
              <a:buFontTx/>
              <a:buNone/>
            </a:pPr>
            <a:r>
              <a:rPr lang="en-GB" sz="1800" dirty="0" smtClean="0">
                <a:latin typeface="+mj-lt"/>
                <a:ea typeface="ＭＳ Ｐゴシック" charset="0"/>
                <a:cs typeface="ＭＳ Ｐゴシック" charset="0"/>
              </a:rPr>
              <a:t>From </a:t>
            </a:r>
            <a:r>
              <a:rPr lang="en-GB" sz="1800" dirty="0" err="1">
                <a:latin typeface="+mj-lt"/>
                <a:ea typeface="ＭＳ Ｐゴシック" charset="0"/>
                <a:cs typeface="ＭＳ Ｐゴシック" charset="0"/>
              </a:rPr>
              <a:t>Molenaar</a:t>
            </a:r>
            <a:r>
              <a:rPr lang="en-GB" sz="1800" dirty="0">
                <a:latin typeface="+mj-lt"/>
                <a:ea typeface="ＭＳ Ｐゴシック" charset="0"/>
                <a:cs typeface="ＭＳ Ｐゴシック" charset="0"/>
              </a:rPr>
              <a:t> (2003, 2004, 2007) </a:t>
            </a:r>
          </a:p>
        </p:txBody>
      </p:sp>
      <p:sp>
        <p:nvSpPr>
          <p:cNvPr id="35844" name="Tijdelijke aanduiding voor dianumm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C2792726-EAD2-064D-8E90-46BFBD674828}" type="slidenum">
              <a:rPr lang="en-US" sz="1400"/>
              <a:pPr/>
              <a:t>7</a:t>
            </a:fld>
            <a:endParaRPr lang="en-US" sz="1400"/>
          </a:p>
        </p:txBody>
      </p:sp>
    </p:spTree>
    <p:extLst>
      <p:ext uri="{BB962C8B-B14F-4D97-AF65-F5344CB8AC3E}">
        <p14:creationId xmlns:p14="http://schemas.microsoft.com/office/powerpoint/2010/main" val="415542191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8</a:t>
            </a:fld>
            <a:endParaRPr lang="en-US"/>
          </a:p>
        </p:txBody>
      </p:sp>
      <p:sp>
        <p:nvSpPr>
          <p:cNvPr id="4" name="Content Placeholder 3"/>
          <p:cNvSpPr>
            <a:spLocks noGrp="1"/>
          </p:cNvSpPr>
          <p:nvPr>
            <p:ph sz="quarter" idx="13"/>
          </p:nvPr>
        </p:nvSpPr>
        <p:spPr>
          <a:xfrm>
            <a:off x="337791" y="1190368"/>
            <a:ext cx="8687982" cy="6626839"/>
          </a:xfrm>
        </p:spPr>
        <p:txBody>
          <a:bodyPr/>
          <a:lstStyle/>
          <a:p>
            <a:endParaRPr lang="en-US" dirty="0" smtClean="0"/>
          </a:p>
          <a:p>
            <a:pPr marL="0" indent="0">
              <a:buNone/>
            </a:pPr>
            <a:r>
              <a:rPr lang="en-US" sz="3200" spc="0" dirty="0" smtClean="0">
                <a:solidFill>
                  <a:srgbClr val="48231E"/>
                </a:solidFill>
                <a:ea typeface="+mj-ea"/>
                <a:cs typeface="Tunga" pitchFamily="2"/>
              </a:rPr>
              <a:t>Development necessarily means non-</a:t>
            </a:r>
            <a:r>
              <a:rPr lang="en-US" sz="3200" spc="0" dirty="0" err="1" smtClean="0">
                <a:solidFill>
                  <a:srgbClr val="48231E"/>
                </a:solidFill>
                <a:ea typeface="+mj-ea"/>
                <a:cs typeface="Tunga" pitchFamily="2"/>
              </a:rPr>
              <a:t>stationarity</a:t>
            </a:r>
            <a:endParaRPr lang="en-US" sz="3200" spc="0" dirty="0" smtClean="0">
              <a:solidFill>
                <a:srgbClr val="48231E"/>
              </a:solidFill>
              <a:ea typeface="+mj-ea"/>
              <a:cs typeface="Tunga" pitchFamily="2"/>
            </a:endParaRPr>
          </a:p>
          <a:p>
            <a:pPr marL="0" indent="0">
              <a:buNone/>
            </a:pPr>
            <a:endParaRPr lang="en-US" sz="3600" spc="0" dirty="0">
              <a:solidFill>
                <a:srgbClr val="48231E"/>
              </a:solidFill>
              <a:ea typeface="+mj-ea"/>
              <a:cs typeface="Tunga" pitchFamily="2"/>
            </a:endParaRPr>
          </a:p>
          <a:p>
            <a:pPr marL="0" indent="0">
              <a:buNone/>
            </a:pPr>
            <a:r>
              <a:rPr lang="en-US" sz="3200" spc="0" dirty="0" smtClean="0">
                <a:solidFill>
                  <a:srgbClr val="48231E"/>
                </a:solidFill>
                <a:ea typeface="+mj-ea"/>
                <a:cs typeface="Tunga" pitchFamily="2"/>
              </a:rPr>
              <a:t>People differ and thus do not obey the same statistical model</a:t>
            </a:r>
          </a:p>
          <a:p>
            <a:pPr marL="0" indent="0">
              <a:buNone/>
            </a:pPr>
            <a:endParaRPr lang="en-US" sz="3600" spc="0" dirty="0" smtClean="0">
              <a:solidFill>
                <a:srgbClr val="48231E"/>
              </a:solidFill>
              <a:ea typeface="+mj-ea"/>
              <a:cs typeface="Tunga" pitchFamily="2"/>
            </a:endParaRPr>
          </a:p>
          <a:p>
            <a:pPr marL="0" indent="0">
              <a:buNone/>
            </a:pPr>
            <a:endParaRPr lang="en-US" sz="3600" spc="0" dirty="0">
              <a:solidFill>
                <a:srgbClr val="48231E"/>
              </a:solidFill>
              <a:ea typeface="+mj-ea"/>
              <a:cs typeface="Tunga" pitchFamily="2"/>
            </a:endParaRPr>
          </a:p>
          <a:p>
            <a:pPr marL="0" indent="0">
              <a:buNone/>
            </a:pPr>
            <a:r>
              <a:rPr lang="x-none" sz="2400" dirty="0" smtClean="0">
                <a:ea typeface="ＭＳ Ｐゴシック" charset="0"/>
                <a:cs typeface="ＭＳ Ｐゴシック" charset="0"/>
              </a:rPr>
              <a:t>THUS: </a:t>
            </a:r>
            <a:r>
              <a:rPr lang="en-GB" sz="2400" i="1" dirty="0" smtClean="0">
                <a:ea typeface="ＭＳ Ｐゴシック" charset="0"/>
                <a:cs typeface="ＭＳ Ｐゴシック" charset="0"/>
              </a:rPr>
              <a:t>Inter</a:t>
            </a:r>
            <a:r>
              <a:rPr lang="en-GB" sz="2400" i="1" dirty="0">
                <a:ea typeface="ＭＳ Ｐゴシック" charset="0"/>
                <a:cs typeface="ＭＳ Ｐゴシック" charset="0"/>
              </a:rPr>
              <a:t>-individual </a:t>
            </a:r>
            <a:r>
              <a:rPr lang="en-GB" sz="2400" dirty="0">
                <a:ea typeface="ＭＳ Ｐゴシック" charset="0"/>
                <a:cs typeface="ＭＳ Ｐゴシック" charset="0"/>
              </a:rPr>
              <a:t>variation </a:t>
            </a:r>
            <a:r>
              <a:rPr lang="en-GB" sz="2400" dirty="0" smtClean="0">
                <a:ea typeface="ＭＳ Ｐゴシック" charset="0"/>
                <a:cs typeface="ＭＳ Ｐゴシック" charset="0"/>
              </a:rPr>
              <a:t>does NOT yield </a:t>
            </a:r>
            <a:r>
              <a:rPr lang="en-GB" sz="2400" dirty="0">
                <a:ea typeface="ＭＳ Ｐゴシック" charset="0"/>
                <a:cs typeface="ＭＳ Ｐゴシック" charset="0"/>
              </a:rPr>
              <a:t>the same results as </a:t>
            </a:r>
            <a:r>
              <a:rPr lang="en-GB" sz="2400" i="1" dirty="0">
                <a:ea typeface="ＭＳ Ｐゴシック" charset="0"/>
                <a:cs typeface="ＭＳ Ｐゴシック" charset="0"/>
              </a:rPr>
              <a:t>intra-individual </a:t>
            </a:r>
            <a:r>
              <a:rPr lang="en-GB" sz="2400" dirty="0">
                <a:ea typeface="ＭＳ Ｐゴシック" charset="0"/>
                <a:cs typeface="ＭＳ Ｐゴシック" charset="0"/>
              </a:rPr>
              <a:t>variation</a:t>
            </a:r>
            <a:endParaRPr lang="en-US" dirty="0"/>
          </a:p>
        </p:txBody>
      </p:sp>
      <p:sp>
        <p:nvSpPr>
          <p:cNvPr id="6" name="TextBox 5"/>
          <p:cNvSpPr txBox="1"/>
          <p:nvPr/>
        </p:nvSpPr>
        <p:spPr>
          <a:xfrm>
            <a:off x="337791" y="270200"/>
            <a:ext cx="7505056" cy="1169551"/>
          </a:xfrm>
          <a:prstGeom prst="rect">
            <a:avLst/>
          </a:prstGeom>
          <a:noFill/>
        </p:spPr>
        <p:txBody>
          <a:bodyPr wrap="square" rtlCol="0">
            <a:spAutoFit/>
          </a:bodyPr>
          <a:lstStyle/>
          <a:p>
            <a:r>
              <a:rPr lang="en-US" sz="3600" b="1" dirty="0">
                <a:solidFill>
                  <a:srgbClr val="660066"/>
                </a:solidFill>
                <a:cs typeface="Tunga" pitchFamily="2"/>
              </a:rPr>
              <a:t>Humans are non-</a:t>
            </a:r>
            <a:r>
              <a:rPr lang="en-US" sz="3600" b="1" dirty="0" err="1">
                <a:solidFill>
                  <a:srgbClr val="660066"/>
                </a:solidFill>
                <a:cs typeface="Tunga" pitchFamily="2"/>
              </a:rPr>
              <a:t>ergodic</a:t>
            </a:r>
            <a:r>
              <a:rPr lang="en-US" sz="3600" b="1" dirty="0">
                <a:solidFill>
                  <a:srgbClr val="660066"/>
                </a:solidFill>
                <a:cs typeface="Tunga" pitchFamily="2"/>
              </a:rPr>
              <a:t> systems</a:t>
            </a:r>
          </a:p>
          <a:p>
            <a:endParaRPr lang="en-US" sz="1600" dirty="0">
              <a:solidFill>
                <a:srgbClr val="48231E"/>
              </a:solidFill>
              <a:cs typeface="Tunga" pitchFamily="2"/>
            </a:endParaRPr>
          </a:p>
          <a:p>
            <a:endParaRPr lang="en-US" dirty="0"/>
          </a:p>
        </p:txBody>
      </p:sp>
    </p:spTree>
    <p:extLst>
      <p:ext uri="{BB962C8B-B14F-4D97-AF65-F5344CB8AC3E}">
        <p14:creationId xmlns:p14="http://schemas.microsoft.com/office/powerpoint/2010/main" val="284961746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fontScale="92500" lnSpcReduction="20000"/>
          </a:bodyPr>
          <a:lstStyle/>
          <a:p>
            <a:fld id="{5744759D-0EFF-4FB2-9CCE-04E00944F0FE}" type="slidenum">
              <a:rPr lang="en-US" smtClean="0"/>
              <a:pPr/>
              <a:t>9</a:t>
            </a:fld>
            <a:endParaRPr lang="en-US"/>
          </a:p>
        </p:txBody>
      </p:sp>
      <p:sp>
        <p:nvSpPr>
          <p:cNvPr id="4" name="Content Placeholder 3"/>
          <p:cNvSpPr>
            <a:spLocks noGrp="1"/>
          </p:cNvSpPr>
          <p:nvPr>
            <p:ph sz="quarter" idx="13"/>
          </p:nvPr>
        </p:nvSpPr>
        <p:spPr>
          <a:xfrm>
            <a:off x="422948" y="2027986"/>
            <a:ext cx="8595360" cy="2497854"/>
          </a:xfrm>
        </p:spPr>
        <p:txBody>
          <a:bodyPr>
            <a:normAutofit/>
          </a:bodyPr>
          <a:lstStyle/>
          <a:p>
            <a:pPr marL="0" indent="0" algn="ctr">
              <a:buNone/>
            </a:pPr>
            <a:r>
              <a:rPr lang="en-US" sz="4400" b="1" dirty="0"/>
              <a:t>Component-dominant dynamics </a:t>
            </a:r>
            <a:endParaRPr lang="en-US" sz="4400" b="1" dirty="0" smtClean="0"/>
          </a:p>
          <a:p>
            <a:pPr marL="0" indent="0" algn="ctr">
              <a:buNone/>
            </a:pPr>
            <a:r>
              <a:rPr lang="en-US" sz="4400" b="1" dirty="0" smtClean="0"/>
              <a:t>vs.</a:t>
            </a:r>
          </a:p>
          <a:p>
            <a:pPr marL="0" indent="0" algn="ctr">
              <a:buNone/>
            </a:pPr>
            <a:r>
              <a:rPr lang="en-US" sz="4400" b="1" dirty="0" smtClean="0"/>
              <a:t> </a:t>
            </a:r>
            <a:r>
              <a:rPr lang="en-US" sz="4400" b="1" dirty="0"/>
              <a:t>Interaction-dominant dynamics</a:t>
            </a:r>
          </a:p>
        </p:txBody>
      </p:sp>
    </p:spTree>
    <p:extLst>
      <p:ext uri="{BB962C8B-B14F-4D97-AF65-F5344CB8AC3E}">
        <p14:creationId xmlns:p14="http://schemas.microsoft.com/office/powerpoint/2010/main" val="65086941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SOHO.thmx</Template>
  <TotalTime>1431</TotalTime>
  <Words>1863</Words>
  <Application>Microsoft Macintosh PowerPoint</Application>
  <PresentationFormat>On-screen Show (4:3)</PresentationFormat>
  <Paragraphs>520</Paragraphs>
  <Slides>62</Slides>
  <Notes>17</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Soho</vt:lpstr>
      <vt:lpstr>Reading and Dyslexia:  A complex system’s approach </vt:lpstr>
      <vt:lpstr>Content</vt:lpstr>
      <vt:lpstr>PowerPoint Presentation</vt:lpstr>
      <vt:lpstr>Measurement Theory (Gauss)</vt:lpstr>
      <vt:lpstr>Repeated measures + random error =  a reliable estimate of some value</vt:lpstr>
      <vt:lpstr>So far, not so good.........</vt:lpstr>
      <vt:lpstr>Ergodic theorems and psychology </vt:lpstr>
      <vt:lpstr>PowerPoint Presentation</vt:lpstr>
      <vt:lpstr>PowerPoint Presentation</vt:lpstr>
      <vt:lpstr>Additive perspective on cognition</vt:lpstr>
      <vt:lpstr>Interaction dominant perspective</vt:lpstr>
      <vt:lpstr>PowerPoint Presentation</vt:lpstr>
      <vt:lpstr>Definition of Dyslexia (SDN, 2008)</vt:lpstr>
      <vt:lpstr>Diagnosis</vt:lpstr>
      <vt:lpstr>It could have been so nice, if...</vt:lpstr>
      <vt:lpstr>however, this is reality</vt:lpstr>
      <vt:lpstr>Dyslexia is associated with</vt:lpstr>
      <vt:lpstr>PowerPoint Presentation</vt:lpstr>
      <vt:lpstr>Types of distributions*</vt:lpstr>
      <vt:lpstr>Participants</vt:lpstr>
      <vt:lpstr>Continue Leestaak</vt:lpstr>
      <vt:lpstr>Distributions</vt:lpstr>
      <vt:lpstr>α-parameter divides groups</vt:lpstr>
      <vt:lpstr>Rapid-naming of colours </vt:lpstr>
      <vt:lpstr>Arithmetic-decision task</vt:lpstr>
      <vt:lpstr>Erikson-flanker task </vt:lpstr>
      <vt:lpstr>Number of Log-normal distributions</vt:lpstr>
      <vt:lpstr>Conclusion</vt:lpstr>
      <vt:lpstr>PowerPoint Presentation</vt:lpstr>
      <vt:lpstr>Static analysis</vt:lpstr>
      <vt:lpstr>Component-dominant dynamics</vt:lpstr>
      <vt:lpstr>Component-dominant dynamics</vt:lpstr>
      <vt:lpstr>Static analysis</vt:lpstr>
      <vt:lpstr>Static analysis</vt:lpstr>
      <vt:lpstr>Learning disabilities</vt:lpstr>
      <vt:lpstr>Dynamic analysis</vt:lpstr>
      <vt:lpstr>Dynamic analysis</vt:lpstr>
      <vt:lpstr>Dynamic analysis</vt:lpstr>
      <vt:lpstr>Interaction-dominant dynamics</vt:lpstr>
      <vt:lpstr>Dynamic analysis</vt:lpstr>
      <vt:lpstr>PowerPoint Presentation</vt:lpstr>
      <vt:lpstr>Structured variability</vt:lpstr>
      <vt:lpstr>PowerPoint Presentation</vt:lpstr>
      <vt:lpstr>A hallmark of complexity</vt:lpstr>
      <vt:lpstr>PowerPoint Presentation</vt:lpstr>
      <vt:lpstr>Heartbeat intervals</vt:lpstr>
      <vt:lpstr>Human gait</vt:lpstr>
      <vt:lpstr>PowerPoint Presentation</vt:lpstr>
      <vt:lpstr>Learning disabilities: prediction</vt:lpstr>
      <vt:lpstr>Learning disabilities: prediction</vt:lpstr>
      <vt:lpstr>PowerPoint Presentation</vt:lpstr>
      <vt:lpstr>Does Dyslexia exist?</vt:lpstr>
      <vt:lpstr>Dynamic analysis</vt:lpstr>
      <vt:lpstr>Conclusions: Static analyses</vt:lpstr>
      <vt:lpstr>PowerPoint Presentation</vt:lpstr>
      <vt:lpstr>Conclusions: Dynamic analyses</vt:lpstr>
      <vt:lpstr>Conclusions: Dyslexia</vt:lpstr>
      <vt:lpstr>Many thanks to</vt:lpstr>
      <vt:lpstr>PowerPoint Presentation</vt:lpstr>
      <vt:lpstr>RQA</vt:lpstr>
      <vt:lpstr>RQA</vt:lpstr>
      <vt:lpstr>RQA outcomes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 sensitivity pathologicalised/pathologised</dc:title>
  <dc:creator>Anna Bosman</dc:creator>
  <cp:lastModifiedBy>Anna Bosman</cp:lastModifiedBy>
  <cp:revision>170</cp:revision>
  <dcterms:created xsi:type="dcterms:W3CDTF">2012-09-09T14:30:33Z</dcterms:created>
  <dcterms:modified xsi:type="dcterms:W3CDTF">2014-10-28T20:05:25Z</dcterms:modified>
</cp:coreProperties>
</file>